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92"/>
  </p:notesMasterIdLst>
  <p:sldIdLst>
    <p:sldId id="256" r:id="rId2"/>
    <p:sldId id="257" r:id="rId3"/>
    <p:sldId id="287" r:id="rId4"/>
    <p:sldId id="288" r:id="rId5"/>
    <p:sldId id="292" r:id="rId6"/>
    <p:sldId id="293" r:id="rId7"/>
    <p:sldId id="294" r:id="rId8"/>
    <p:sldId id="295" r:id="rId9"/>
    <p:sldId id="297" r:id="rId10"/>
    <p:sldId id="299" r:id="rId11"/>
    <p:sldId id="300" r:id="rId12"/>
    <p:sldId id="301" r:id="rId13"/>
    <p:sldId id="302" r:id="rId14"/>
    <p:sldId id="336" r:id="rId15"/>
    <p:sldId id="338" r:id="rId16"/>
    <p:sldId id="337" r:id="rId17"/>
    <p:sldId id="304" r:id="rId18"/>
    <p:sldId id="305" r:id="rId19"/>
    <p:sldId id="308" r:id="rId20"/>
    <p:sldId id="309" r:id="rId21"/>
    <p:sldId id="310" r:id="rId22"/>
    <p:sldId id="311" r:id="rId23"/>
    <p:sldId id="282" r:id="rId24"/>
    <p:sldId id="312" r:id="rId25"/>
    <p:sldId id="313" r:id="rId26"/>
    <p:sldId id="315" r:id="rId27"/>
    <p:sldId id="316" r:id="rId28"/>
    <p:sldId id="317" r:id="rId29"/>
    <p:sldId id="318" r:id="rId30"/>
    <p:sldId id="319" r:id="rId31"/>
    <p:sldId id="321" r:id="rId32"/>
    <p:sldId id="322" r:id="rId33"/>
    <p:sldId id="323" r:id="rId34"/>
    <p:sldId id="324" r:id="rId35"/>
    <p:sldId id="326" r:id="rId36"/>
    <p:sldId id="327" r:id="rId37"/>
    <p:sldId id="328" r:id="rId38"/>
    <p:sldId id="329" r:id="rId39"/>
    <p:sldId id="331" r:id="rId40"/>
    <p:sldId id="332" r:id="rId41"/>
    <p:sldId id="333" r:id="rId42"/>
    <p:sldId id="334" r:id="rId43"/>
    <p:sldId id="330" r:id="rId44"/>
    <p:sldId id="342" r:id="rId45"/>
    <p:sldId id="339" r:id="rId46"/>
    <p:sldId id="341" r:id="rId47"/>
    <p:sldId id="343" r:id="rId48"/>
    <p:sldId id="344" r:id="rId49"/>
    <p:sldId id="345" r:id="rId50"/>
    <p:sldId id="346" r:id="rId51"/>
    <p:sldId id="347" r:id="rId52"/>
    <p:sldId id="375" r:id="rId53"/>
    <p:sldId id="353" r:id="rId54"/>
    <p:sldId id="354" r:id="rId55"/>
    <p:sldId id="355" r:id="rId56"/>
    <p:sldId id="356" r:id="rId57"/>
    <p:sldId id="357" r:id="rId58"/>
    <p:sldId id="358" r:id="rId59"/>
    <p:sldId id="359" r:id="rId60"/>
    <p:sldId id="360" r:id="rId61"/>
    <p:sldId id="361" r:id="rId62"/>
    <p:sldId id="373" r:id="rId63"/>
    <p:sldId id="363" r:id="rId64"/>
    <p:sldId id="364" r:id="rId65"/>
    <p:sldId id="365" r:id="rId66"/>
    <p:sldId id="366" r:id="rId67"/>
    <p:sldId id="367" r:id="rId68"/>
    <p:sldId id="368" r:id="rId69"/>
    <p:sldId id="369" r:id="rId70"/>
    <p:sldId id="370" r:id="rId71"/>
    <p:sldId id="371" r:id="rId72"/>
    <p:sldId id="376" r:id="rId73"/>
    <p:sldId id="284" r:id="rId74"/>
    <p:sldId id="285" r:id="rId75"/>
    <p:sldId id="286" r:id="rId76"/>
    <p:sldId id="265" r:id="rId77"/>
    <p:sldId id="290" r:id="rId78"/>
    <p:sldId id="291" r:id="rId79"/>
    <p:sldId id="269" r:id="rId80"/>
    <p:sldId id="272" r:id="rId81"/>
    <p:sldId id="279" r:id="rId82"/>
    <p:sldId id="273" r:id="rId83"/>
    <p:sldId id="276" r:id="rId84"/>
    <p:sldId id="277" r:id="rId85"/>
    <p:sldId id="278" r:id="rId86"/>
    <p:sldId id="275" r:id="rId87"/>
    <p:sldId id="281" r:id="rId88"/>
    <p:sldId id="270" r:id="rId89"/>
    <p:sldId id="374" r:id="rId90"/>
    <p:sldId id="264" r:id="rId9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85" autoAdjust="0"/>
  </p:normalViewPr>
  <p:slideViewPr>
    <p:cSldViewPr>
      <p:cViewPr varScale="1">
        <p:scale>
          <a:sx n="115" d="100"/>
          <a:sy n="115" d="100"/>
        </p:scale>
        <p:origin x="14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MS PGothic" charset="0"/>
                <a:cs typeface="MS PGothic" charset="0"/>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449A5375-F50B-4241-9357-6A7DAD2F23E3}" type="datetimeFigureOut">
              <a:rPr lang="en-US" altLang="en-US"/>
              <a:pPr>
                <a:defRPr/>
              </a:pPr>
              <a:t>4/6/2018</a:t>
            </a:fld>
            <a:endParaRPr lang="en-US"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MS PGothic" charset="0"/>
                <a:cs typeface="MS PGothic"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5B741E3-15C9-444B-904B-ABE5B6676599}" type="slidenum">
              <a:rPr lang="en-US" altLang="en-US"/>
              <a:pPr>
                <a:defRPr/>
              </a:pPr>
              <a:t>‹#›</a:t>
            </a:fld>
            <a:endParaRPr lang="en-US" altLang="en-US"/>
          </a:p>
        </p:txBody>
      </p:sp>
    </p:spTree>
    <p:extLst>
      <p:ext uri="{BB962C8B-B14F-4D97-AF65-F5344CB8AC3E}">
        <p14:creationId xmlns:p14="http://schemas.microsoft.com/office/powerpoint/2010/main" val="2258765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A30C9919-D93F-4703-8E7F-B5D4A28E5A6B}" type="slidenum">
              <a:rPr lang="en-US" altLang="en-US"/>
              <a:pPr/>
              <a:t>1</a:t>
            </a:fld>
            <a:endParaRPr lang="en-US" altLang="en-US"/>
          </a:p>
        </p:txBody>
      </p:sp>
    </p:spTree>
    <p:extLst>
      <p:ext uri="{BB962C8B-B14F-4D97-AF65-F5344CB8AC3E}">
        <p14:creationId xmlns:p14="http://schemas.microsoft.com/office/powerpoint/2010/main" val="1657858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D93E97C-966A-4566-AC1B-221AA8ECF18F}" type="slidenum">
              <a:rPr lang="en-US" altLang="en-US"/>
              <a:pPr/>
              <a:t>10</a:t>
            </a:fld>
            <a:endParaRPr lang="en-US" altLang="en-US"/>
          </a:p>
        </p:txBody>
      </p:sp>
    </p:spTree>
    <p:extLst>
      <p:ext uri="{BB962C8B-B14F-4D97-AF65-F5344CB8AC3E}">
        <p14:creationId xmlns:p14="http://schemas.microsoft.com/office/powerpoint/2010/main" val="1835964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C41B5FF-0796-4BE3-94C3-C9EEDD2CB388}" type="slidenum">
              <a:rPr lang="en-US" altLang="en-US"/>
              <a:pPr/>
              <a:t>11</a:t>
            </a:fld>
            <a:endParaRPr lang="en-US" altLang="en-US"/>
          </a:p>
        </p:txBody>
      </p:sp>
    </p:spTree>
    <p:extLst>
      <p:ext uri="{BB962C8B-B14F-4D97-AF65-F5344CB8AC3E}">
        <p14:creationId xmlns:p14="http://schemas.microsoft.com/office/powerpoint/2010/main" val="263569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D9E5C3A-1077-4F38-9EF5-A5E2BF50ED59}" type="slidenum">
              <a:rPr lang="en-US" altLang="en-US"/>
              <a:pPr/>
              <a:t>12</a:t>
            </a:fld>
            <a:endParaRPr lang="en-US" altLang="en-US"/>
          </a:p>
        </p:txBody>
      </p:sp>
    </p:spTree>
    <p:extLst>
      <p:ext uri="{BB962C8B-B14F-4D97-AF65-F5344CB8AC3E}">
        <p14:creationId xmlns:p14="http://schemas.microsoft.com/office/powerpoint/2010/main" val="331435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B001FE1-7BCC-4C96-A4C2-0BACF63F15A2}" type="slidenum">
              <a:rPr lang="en-US" altLang="en-US"/>
              <a:pPr/>
              <a:t>13</a:t>
            </a:fld>
            <a:endParaRPr lang="en-US" altLang="en-US"/>
          </a:p>
        </p:txBody>
      </p:sp>
    </p:spTree>
    <p:extLst>
      <p:ext uri="{BB962C8B-B14F-4D97-AF65-F5344CB8AC3E}">
        <p14:creationId xmlns:p14="http://schemas.microsoft.com/office/powerpoint/2010/main" val="3455045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7167DAC-99FB-4F19-A37F-6C2F1D08E957}" type="slidenum">
              <a:rPr lang="en-US" altLang="en-US"/>
              <a:pPr/>
              <a:t>14</a:t>
            </a:fld>
            <a:endParaRPr lang="en-US" altLang="en-US"/>
          </a:p>
        </p:txBody>
      </p:sp>
    </p:spTree>
    <p:extLst>
      <p:ext uri="{BB962C8B-B14F-4D97-AF65-F5344CB8AC3E}">
        <p14:creationId xmlns:p14="http://schemas.microsoft.com/office/powerpoint/2010/main" val="165568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7167DAC-99FB-4F19-A37F-6C2F1D08E957}" type="slidenum">
              <a:rPr lang="en-US" altLang="en-US"/>
              <a:pPr/>
              <a:t>15</a:t>
            </a:fld>
            <a:endParaRPr lang="en-US" altLang="en-US"/>
          </a:p>
        </p:txBody>
      </p:sp>
    </p:spTree>
    <p:extLst>
      <p:ext uri="{BB962C8B-B14F-4D97-AF65-F5344CB8AC3E}">
        <p14:creationId xmlns:p14="http://schemas.microsoft.com/office/powerpoint/2010/main" val="203797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7167DAC-99FB-4F19-A37F-6C2F1D08E957}" type="slidenum">
              <a:rPr lang="en-US" altLang="en-US"/>
              <a:pPr/>
              <a:t>16</a:t>
            </a:fld>
            <a:endParaRPr lang="en-US" altLang="en-US"/>
          </a:p>
        </p:txBody>
      </p:sp>
    </p:spTree>
    <p:extLst>
      <p:ext uri="{BB962C8B-B14F-4D97-AF65-F5344CB8AC3E}">
        <p14:creationId xmlns:p14="http://schemas.microsoft.com/office/powerpoint/2010/main" val="354067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7167DAC-99FB-4F19-A37F-6C2F1D08E957}" type="slidenum">
              <a:rPr lang="en-US" altLang="en-US"/>
              <a:pPr/>
              <a:t>17</a:t>
            </a:fld>
            <a:endParaRPr lang="en-US" altLang="en-US"/>
          </a:p>
        </p:txBody>
      </p:sp>
    </p:spTree>
    <p:extLst>
      <p:ext uri="{BB962C8B-B14F-4D97-AF65-F5344CB8AC3E}">
        <p14:creationId xmlns:p14="http://schemas.microsoft.com/office/powerpoint/2010/main" val="252045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0E715D8-D5D2-484B-9FDE-46991E39C540}" type="slidenum">
              <a:rPr lang="en-US" altLang="en-US"/>
              <a:pPr/>
              <a:t>18</a:t>
            </a:fld>
            <a:endParaRPr lang="en-US" altLang="en-US"/>
          </a:p>
        </p:txBody>
      </p:sp>
    </p:spTree>
    <p:extLst>
      <p:ext uri="{BB962C8B-B14F-4D97-AF65-F5344CB8AC3E}">
        <p14:creationId xmlns:p14="http://schemas.microsoft.com/office/powerpoint/2010/main" val="483098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Generally, there are two types of approaches to solve the cold start problem.</a:t>
            </a:r>
          </a:p>
          <a:p>
            <a:r>
              <a:rPr lang="en-US" altLang="en-US" dirty="0" smtClean="0"/>
              <a:t>The first one is the feature based model. It predicts the user preference based on the content features of the items and users. Some items or users may be new, but the features are not new. So we can do the prediction.</a:t>
            </a:r>
          </a:p>
          <a:p>
            <a:r>
              <a:rPr lang="en-US" altLang="en-US" dirty="0" smtClean="0"/>
              <a:t>The second approach is called exploration and exploitation. Our work focuses on this type of approach.</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1372071-34B9-4DBC-B8AF-310F284967E3}" type="slidenum">
              <a:rPr lang="en-US" altLang="en-US"/>
              <a:pPr/>
              <a:t>19</a:t>
            </a:fld>
            <a:endParaRPr lang="en-US" altLang="en-US"/>
          </a:p>
        </p:txBody>
      </p:sp>
    </p:spTree>
    <p:extLst>
      <p:ext uri="{BB962C8B-B14F-4D97-AF65-F5344CB8AC3E}">
        <p14:creationId xmlns:p14="http://schemas.microsoft.com/office/powerpoint/2010/main" val="111717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2</a:t>
            </a:fld>
            <a:endParaRPr lang="en-US" altLang="en-US"/>
          </a:p>
        </p:txBody>
      </p:sp>
    </p:spTree>
    <p:extLst>
      <p:ext uri="{BB962C8B-B14F-4D97-AF65-F5344CB8AC3E}">
        <p14:creationId xmlns:p14="http://schemas.microsoft.com/office/powerpoint/2010/main" val="3486778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ACC1F72-4456-43CB-9BEF-36FC623C4C5D}" type="slidenum">
              <a:rPr lang="en-US" altLang="en-US"/>
              <a:pPr/>
              <a:t>20</a:t>
            </a:fld>
            <a:endParaRPr lang="en-US" altLang="en-US"/>
          </a:p>
        </p:txBody>
      </p:sp>
    </p:spTree>
    <p:extLst>
      <p:ext uri="{BB962C8B-B14F-4D97-AF65-F5344CB8AC3E}">
        <p14:creationId xmlns:p14="http://schemas.microsoft.com/office/powerpoint/2010/main" val="13285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Generally, there are two types of approaches to solve the cold start problem.</a:t>
            </a:r>
          </a:p>
          <a:p>
            <a:r>
              <a:rPr lang="en-US" altLang="en-US" dirty="0" smtClean="0"/>
              <a:t>The first one is the feature based model. It predicts the user preference based on the content features of the items and users. Some items or users may be new, but the features are not new. So we can do the prediction.</a:t>
            </a:r>
          </a:p>
          <a:p>
            <a:r>
              <a:rPr lang="en-US" altLang="en-US" dirty="0" smtClean="0"/>
              <a:t>The second approach is called exploration and exploitation. Our work focuses on this type of approach.</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49521EB-3D6F-4626-B110-C8B905B4A653}" type="slidenum">
              <a:rPr lang="en-US" altLang="en-US"/>
              <a:pPr/>
              <a:t>21</a:t>
            </a:fld>
            <a:endParaRPr lang="en-US" altLang="en-US"/>
          </a:p>
        </p:txBody>
      </p:sp>
    </p:spTree>
    <p:extLst>
      <p:ext uri="{BB962C8B-B14F-4D97-AF65-F5344CB8AC3E}">
        <p14:creationId xmlns:p14="http://schemas.microsoft.com/office/powerpoint/2010/main" val="3859042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Generally, there are two types of approaches to solve the cold start problem.</a:t>
            </a:r>
          </a:p>
          <a:p>
            <a:r>
              <a:rPr lang="en-US" altLang="en-US" dirty="0" smtClean="0"/>
              <a:t>The first one is the feature based model. It predicts the user preference based on the content features of the items and users. Some items or users may be new, but the features are not new. So we can do the prediction.</a:t>
            </a:r>
          </a:p>
          <a:p>
            <a:r>
              <a:rPr lang="en-US" altLang="en-US" dirty="0" smtClean="0"/>
              <a:t>The second approach is called exploration and exploitation. Our work focuses on this type of approach.</a:t>
            </a: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A378DED3-0BB1-4F8F-8544-6B1AC00BB1D8}" type="slidenum">
              <a:rPr lang="en-US" altLang="en-US"/>
              <a:pPr/>
              <a:t>22</a:t>
            </a:fld>
            <a:endParaRPr lang="en-US" altLang="en-US"/>
          </a:p>
        </p:txBody>
      </p:sp>
    </p:spTree>
    <p:extLst>
      <p:ext uri="{BB962C8B-B14F-4D97-AF65-F5344CB8AC3E}">
        <p14:creationId xmlns:p14="http://schemas.microsoft.com/office/powerpoint/2010/main" val="127327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The exploitation is to exploit the user engagement or maximize the number of clicks as many as possible. The exploration is to explore the user’s preference on those items. Basically, the two goals are highly correlated. Because if you have to explore the user’s preference, then you can estimate which item is the best item that can give you the highest click-through rate. But if you do too much exploration, you never do the exploitation, your user’s engagement will suffer a lot. Therefore, the problem of exploration and exploitation is to find the tradeoff. </a:t>
            </a: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B1CFBCB-E776-4E50-B3B0-A8363F67B1D2}" type="slidenum">
              <a:rPr lang="en-US" altLang="en-US"/>
              <a:pPr/>
              <a:t>23</a:t>
            </a:fld>
            <a:endParaRPr lang="en-US" altLang="en-US"/>
          </a:p>
        </p:txBody>
      </p:sp>
    </p:spTree>
    <p:extLst>
      <p:ext uri="{BB962C8B-B14F-4D97-AF65-F5344CB8AC3E}">
        <p14:creationId xmlns:p14="http://schemas.microsoft.com/office/powerpoint/2010/main" val="730600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smtClean="0"/>
              <a:t>The exploitation is to exploit the user engagement or maximize the number of clicks as many as possible. The exploration is to explore the user’s preference on those items. Basically, the two goals are highly correlated. Because if you have to explore the user’s preference, then you can estimate which item is the best item that can give you the highest click-through rate. But if you do too much exploration, you never do the exploitation, your user’s engagement will suffer a lot. Therefore, the problem of exploration and exploitation is to find the tradeoff. </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0DB09F4-7831-46BC-8B08-CF7A0B58EB96}" type="slidenum">
              <a:rPr lang="en-US" altLang="en-US"/>
              <a:pPr/>
              <a:t>24</a:t>
            </a:fld>
            <a:endParaRPr lang="en-US" altLang="en-US"/>
          </a:p>
        </p:txBody>
      </p:sp>
    </p:spTree>
    <p:extLst>
      <p:ext uri="{BB962C8B-B14F-4D97-AF65-F5344CB8AC3E}">
        <p14:creationId xmlns:p14="http://schemas.microsoft.com/office/powerpoint/2010/main" val="3128545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25</a:t>
            </a:fld>
            <a:endParaRPr lang="en-US" altLang="en-US"/>
          </a:p>
        </p:txBody>
      </p:sp>
    </p:spTree>
    <p:extLst>
      <p:ext uri="{BB962C8B-B14F-4D97-AF65-F5344CB8AC3E}">
        <p14:creationId xmlns:p14="http://schemas.microsoft.com/office/powerpoint/2010/main" val="1504989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44ACDC3-573D-4812-9860-C31486425D5D}" type="slidenum">
              <a:rPr lang="en-US" altLang="en-US"/>
              <a:pPr/>
              <a:t>26</a:t>
            </a:fld>
            <a:endParaRPr lang="en-US" altLang="en-US"/>
          </a:p>
        </p:txBody>
      </p:sp>
    </p:spTree>
    <p:extLst>
      <p:ext uri="{BB962C8B-B14F-4D97-AF65-F5344CB8AC3E}">
        <p14:creationId xmlns:p14="http://schemas.microsoft.com/office/powerpoint/2010/main" val="312909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6C93EC4-38E0-457D-BFA0-1FA03D6582E0}" type="slidenum">
              <a:rPr lang="en-US" altLang="en-US"/>
              <a:pPr/>
              <a:t>27</a:t>
            </a:fld>
            <a:endParaRPr lang="en-US" altLang="en-US"/>
          </a:p>
        </p:txBody>
      </p:sp>
    </p:spTree>
    <p:extLst>
      <p:ext uri="{BB962C8B-B14F-4D97-AF65-F5344CB8AC3E}">
        <p14:creationId xmlns:p14="http://schemas.microsoft.com/office/powerpoint/2010/main" val="2065349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A704B5E-4499-4B50-BF38-794B83CF0650}" type="slidenum">
              <a:rPr lang="en-US" altLang="en-US"/>
              <a:pPr/>
              <a:t>28</a:t>
            </a:fld>
            <a:endParaRPr lang="en-US" altLang="en-US"/>
          </a:p>
        </p:txBody>
      </p:sp>
    </p:spTree>
    <p:extLst>
      <p:ext uri="{BB962C8B-B14F-4D97-AF65-F5344CB8AC3E}">
        <p14:creationId xmlns:p14="http://schemas.microsoft.com/office/powerpoint/2010/main" val="2901409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073EAB2-E882-4F5D-AC5D-213C6D0C3397}" type="slidenum">
              <a:rPr lang="en-US" altLang="en-US"/>
              <a:pPr/>
              <a:t>29</a:t>
            </a:fld>
            <a:endParaRPr lang="en-US" altLang="en-US"/>
          </a:p>
        </p:txBody>
      </p:sp>
    </p:spTree>
    <p:extLst>
      <p:ext uri="{BB962C8B-B14F-4D97-AF65-F5344CB8AC3E}">
        <p14:creationId xmlns:p14="http://schemas.microsoft.com/office/powerpoint/2010/main" val="553445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Personalized Recommendation is a machine learning based technique to select a subset of items that can maximize the user’s engagement based on individual user’s interests and preference. The ultimate goal is to maximize the user engagement.  Currently, only online products deployed this technique to improve their online user engagement. </a:t>
            </a: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1ECABB3-212E-4938-9885-4C8F51B1F355}" type="slidenum">
              <a:rPr lang="en-US" altLang="en-US"/>
              <a:pPr/>
              <a:t>3</a:t>
            </a:fld>
            <a:endParaRPr lang="en-US" altLang="en-US"/>
          </a:p>
        </p:txBody>
      </p:sp>
    </p:spTree>
    <p:extLst>
      <p:ext uri="{BB962C8B-B14F-4D97-AF65-F5344CB8AC3E}">
        <p14:creationId xmlns:p14="http://schemas.microsoft.com/office/powerpoint/2010/main" val="4074254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E3FDC4D-F604-4B91-9EB6-B25F94CB88AB}" type="slidenum">
              <a:rPr lang="en-US" altLang="en-US"/>
              <a:pPr/>
              <a:t>30</a:t>
            </a:fld>
            <a:endParaRPr lang="en-US" altLang="en-US"/>
          </a:p>
        </p:txBody>
      </p:sp>
    </p:spTree>
    <p:extLst>
      <p:ext uri="{BB962C8B-B14F-4D97-AF65-F5344CB8AC3E}">
        <p14:creationId xmlns:p14="http://schemas.microsoft.com/office/powerpoint/2010/main" val="1739041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444B81F-8464-43C5-A13A-E6A8E0671F64}" type="slidenum">
              <a:rPr lang="en-US" altLang="en-US"/>
              <a:pPr/>
              <a:t>31</a:t>
            </a:fld>
            <a:endParaRPr lang="en-US" altLang="en-US"/>
          </a:p>
        </p:txBody>
      </p:sp>
    </p:spTree>
    <p:extLst>
      <p:ext uri="{BB962C8B-B14F-4D97-AF65-F5344CB8AC3E}">
        <p14:creationId xmlns:p14="http://schemas.microsoft.com/office/powerpoint/2010/main" val="3072235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B009739-15CC-4C5C-98C3-BC129EF75BEE}" type="slidenum">
              <a:rPr lang="en-US" altLang="en-US"/>
              <a:pPr/>
              <a:t>32</a:t>
            </a:fld>
            <a:endParaRPr lang="en-US" altLang="en-US"/>
          </a:p>
        </p:txBody>
      </p:sp>
    </p:spTree>
    <p:extLst>
      <p:ext uri="{BB962C8B-B14F-4D97-AF65-F5344CB8AC3E}">
        <p14:creationId xmlns:p14="http://schemas.microsoft.com/office/powerpoint/2010/main" val="2756022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6BA8A86-C937-4F6C-BDAA-AA60828370A1}" type="slidenum">
              <a:rPr lang="en-US" altLang="en-US"/>
              <a:pPr/>
              <a:t>33</a:t>
            </a:fld>
            <a:endParaRPr lang="en-US" altLang="en-US"/>
          </a:p>
        </p:txBody>
      </p:sp>
    </p:spTree>
    <p:extLst>
      <p:ext uri="{BB962C8B-B14F-4D97-AF65-F5344CB8AC3E}">
        <p14:creationId xmlns:p14="http://schemas.microsoft.com/office/powerpoint/2010/main" val="1092539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A84C677-C701-4131-9F98-311E2643B516}" type="slidenum">
              <a:rPr lang="en-US" altLang="en-US"/>
              <a:pPr/>
              <a:t>34</a:t>
            </a:fld>
            <a:endParaRPr lang="en-US" altLang="en-US"/>
          </a:p>
        </p:txBody>
      </p:sp>
    </p:spTree>
    <p:extLst>
      <p:ext uri="{BB962C8B-B14F-4D97-AF65-F5344CB8AC3E}">
        <p14:creationId xmlns:p14="http://schemas.microsoft.com/office/powerpoint/2010/main" val="2754794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35</a:t>
            </a:fld>
            <a:endParaRPr lang="en-US" altLang="en-US"/>
          </a:p>
        </p:txBody>
      </p:sp>
    </p:spTree>
    <p:extLst>
      <p:ext uri="{BB962C8B-B14F-4D97-AF65-F5344CB8AC3E}">
        <p14:creationId xmlns:p14="http://schemas.microsoft.com/office/powerpoint/2010/main" val="3092863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36</a:t>
            </a:fld>
            <a:endParaRPr lang="en-US" altLang="en-US"/>
          </a:p>
        </p:txBody>
      </p:sp>
    </p:spTree>
    <p:extLst>
      <p:ext uri="{BB962C8B-B14F-4D97-AF65-F5344CB8AC3E}">
        <p14:creationId xmlns:p14="http://schemas.microsoft.com/office/powerpoint/2010/main" val="1817879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37</a:t>
            </a:fld>
            <a:endParaRPr lang="en-US" altLang="en-US"/>
          </a:p>
        </p:txBody>
      </p:sp>
    </p:spTree>
    <p:extLst>
      <p:ext uri="{BB962C8B-B14F-4D97-AF65-F5344CB8AC3E}">
        <p14:creationId xmlns:p14="http://schemas.microsoft.com/office/powerpoint/2010/main" val="166099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38</a:t>
            </a:fld>
            <a:endParaRPr lang="en-US" altLang="en-US"/>
          </a:p>
        </p:txBody>
      </p:sp>
    </p:spTree>
    <p:extLst>
      <p:ext uri="{BB962C8B-B14F-4D97-AF65-F5344CB8AC3E}">
        <p14:creationId xmlns:p14="http://schemas.microsoft.com/office/powerpoint/2010/main" val="1855044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39</a:t>
            </a:fld>
            <a:endParaRPr lang="en-US" altLang="en-US"/>
          </a:p>
        </p:txBody>
      </p:sp>
    </p:spTree>
    <p:extLst>
      <p:ext uri="{BB962C8B-B14F-4D97-AF65-F5344CB8AC3E}">
        <p14:creationId xmlns:p14="http://schemas.microsoft.com/office/powerpoint/2010/main" val="104022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Cold start problem is a very common problem for personalized recommendation algorithms. For example, for new users or new items, we do not have any historical observation, we cannot predict the user preference for those new users or new items.</a:t>
            </a:r>
          </a:p>
          <a:p>
            <a:r>
              <a:rPr lang="en-US" altLang="en-US" smtClean="0"/>
              <a:t>Beside new items and new users, cold start problem also exists even if we have the enough data, but the data is biased or out-dated. </a:t>
            </a: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5A75953-D572-44CC-A85D-25BE27017F47}" type="slidenum">
              <a:rPr lang="en-US" altLang="en-US"/>
              <a:pPr/>
              <a:t>4</a:t>
            </a:fld>
            <a:endParaRPr lang="en-US" altLang="en-US"/>
          </a:p>
        </p:txBody>
      </p:sp>
    </p:spTree>
    <p:extLst>
      <p:ext uri="{BB962C8B-B14F-4D97-AF65-F5344CB8AC3E}">
        <p14:creationId xmlns:p14="http://schemas.microsoft.com/office/powerpoint/2010/main" val="833159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40</a:t>
            </a:fld>
            <a:endParaRPr lang="en-US" altLang="en-US"/>
          </a:p>
        </p:txBody>
      </p:sp>
    </p:spTree>
    <p:extLst>
      <p:ext uri="{BB962C8B-B14F-4D97-AF65-F5344CB8AC3E}">
        <p14:creationId xmlns:p14="http://schemas.microsoft.com/office/powerpoint/2010/main" val="135037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41</a:t>
            </a:fld>
            <a:endParaRPr lang="en-US" altLang="en-US"/>
          </a:p>
        </p:txBody>
      </p:sp>
    </p:spTree>
    <p:extLst>
      <p:ext uri="{BB962C8B-B14F-4D97-AF65-F5344CB8AC3E}">
        <p14:creationId xmlns:p14="http://schemas.microsoft.com/office/powerpoint/2010/main" val="28915398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42</a:t>
            </a:fld>
            <a:endParaRPr lang="en-US" altLang="en-US"/>
          </a:p>
        </p:txBody>
      </p:sp>
    </p:spTree>
    <p:extLst>
      <p:ext uri="{BB962C8B-B14F-4D97-AF65-F5344CB8AC3E}">
        <p14:creationId xmlns:p14="http://schemas.microsoft.com/office/powerpoint/2010/main" val="328963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44</a:t>
            </a:fld>
            <a:endParaRPr lang="en-US" altLang="en-US"/>
          </a:p>
        </p:txBody>
      </p:sp>
    </p:spTree>
    <p:extLst>
      <p:ext uri="{BB962C8B-B14F-4D97-AF65-F5344CB8AC3E}">
        <p14:creationId xmlns:p14="http://schemas.microsoft.com/office/powerpoint/2010/main" val="74182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45</a:t>
            </a:fld>
            <a:endParaRPr lang="en-US" altLang="en-US"/>
          </a:p>
        </p:txBody>
      </p:sp>
    </p:spTree>
    <p:extLst>
      <p:ext uri="{BB962C8B-B14F-4D97-AF65-F5344CB8AC3E}">
        <p14:creationId xmlns:p14="http://schemas.microsoft.com/office/powerpoint/2010/main" val="4070188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46</a:t>
            </a:fld>
            <a:endParaRPr lang="en-US" altLang="en-US"/>
          </a:p>
        </p:txBody>
      </p:sp>
    </p:spTree>
    <p:extLst>
      <p:ext uri="{BB962C8B-B14F-4D97-AF65-F5344CB8AC3E}">
        <p14:creationId xmlns:p14="http://schemas.microsoft.com/office/powerpoint/2010/main" val="3406598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47</a:t>
            </a:fld>
            <a:endParaRPr lang="en-US" altLang="en-US"/>
          </a:p>
        </p:txBody>
      </p:sp>
    </p:spTree>
    <p:extLst>
      <p:ext uri="{BB962C8B-B14F-4D97-AF65-F5344CB8AC3E}">
        <p14:creationId xmlns:p14="http://schemas.microsoft.com/office/powerpoint/2010/main" val="248093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48</a:t>
            </a:fld>
            <a:endParaRPr lang="en-US" altLang="en-US"/>
          </a:p>
        </p:txBody>
      </p:sp>
    </p:spTree>
    <p:extLst>
      <p:ext uri="{BB962C8B-B14F-4D97-AF65-F5344CB8AC3E}">
        <p14:creationId xmlns:p14="http://schemas.microsoft.com/office/powerpoint/2010/main" val="1593338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49</a:t>
            </a:fld>
            <a:endParaRPr lang="en-US" altLang="en-US"/>
          </a:p>
        </p:txBody>
      </p:sp>
    </p:spTree>
    <p:extLst>
      <p:ext uri="{BB962C8B-B14F-4D97-AF65-F5344CB8AC3E}">
        <p14:creationId xmlns:p14="http://schemas.microsoft.com/office/powerpoint/2010/main" val="842582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50</a:t>
            </a:fld>
            <a:endParaRPr lang="en-US" altLang="en-US"/>
          </a:p>
        </p:txBody>
      </p:sp>
    </p:spTree>
    <p:extLst>
      <p:ext uri="{BB962C8B-B14F-4D97-AF65-F5344CB8AC3E}">
        <p14:creationId xmlns:p14="http://schemas.microsoft.com/office/powerpoint/2010/main" val="88753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5FD369C-923F-49A3-8E96-B88C7ABA038A}" type="slidenum">
              <a:rPr lang="en-US" altLang="en-US"/>
              <a:pPr/>
              <a:t>5</a:t>
            </a:fld>
            <a:endParaRPr lang="en-US" altLang="en-US"/>
          </a:p>
        </p:txBody>
      </p:sp>
    </p:spTree>
    <p:extLst>
      <p:ext uri="{BB962C8B-B14F-4D97-AF65-F5344CB8AC3E}">
        <p14:creationId xmlns:p14="http://schemas.microsoft.com/office/powerpoint/2010/main" val="2737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51</a:t>
            </a:fld>
            <a:endParaRPr lang="en-US" altLang="en-US"/>
          </a:p>
        </p:txBody>
      </p:sp>
    </p:spTree>
    <p:extLst>
      <p:ext uri="{BB962C8B-B14F-4D97-AF65-F5344CB8AC3E}">
        <p14:creationId xmlns:p14="http://schemas.microsoft.com/office/powerpoint/2010/main" val="1781750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52</a:t>
            </a:fld>
            <a:endParaRPr lang="en-US" altLang="en-US"/>
          </a:p>
        </p:txBody>
      </p:sp>
    </p:spTree>
    <p:extLst>
      <p:ext uri="{BB962C8B-B14F-4D97-AF65-F5344CB8AC3E}">
        <p14:creationId xmlns:p14="http://schemas.microsoft.com/office/powerpoint/2010/main" val="1570834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57</a:t>
            </a:fld>
            <a:endParaRPr lang="en-US" altLang="en-US"/>
          </a:p>
        </p:txBody>
      </p:sp>
    </p:spTree>
    <p:extLst>
      <p:ext uri="{BB962C8B-B14F-4D97-AF65-F5344CB8AC3E}">
        <p14:creationId xmlns:p14="http://schemas.microsoft.com/office/powerpoint/2010/main" val="3561957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E0F751-CAAD-584E-9171-5F652FCECBA4}" type="slidenum">
              <a:rPr lang="en-US" smtClean="0"/>
              <a:t>58</a:t>
            </a:fld>
            <a:endParaRPr lang="en-US"/>
          </a:p>
        </p:txBody>
      </p:sp>
    </p:spTree>
    <p:extLst>
      <p:ext uri="{BB962C8B-B14F-4D97-AF65-F5344CB8AC3E}">
        <p14:creationId xmlns:p14="http://schemas.microsoft.com/office/powerpoint/2010/main" val="3878948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59</a:t>
            </a:fld>
            <a:endParaRPr lang="en-US" altLang="en-US"/>
          </a:p>
        </p:txBody>
      </p:sp>
    </p:spTree>
    <p:extLst>
      <p:ext uri="{BB962C8B-B14F-4D97-AF65-F5344CB8AC3E}">
        <p14:creationId xmlns:p14="http://schemas.microsoft.com/office/powerpoint/2010/main" val="1551178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60</a:t>
            </a:fld>
            <a:endParaRPr lang="en-US" altLang="en-US"/>
          </a:p>
        </p:txBody>
      </p:sp>
    </p:spTree>
    <p:extLst>
      <p:ext uri="{BB962C8B-B14F-4D97-AF65-F5344CB8AC3E}">
        <p14:creationId xmlns:p14="http://schemas.microsoft.com/office/powerpoint/2010/main" val="3625435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61</a:t>
            </a:fld>
            <a:endParaRPr lang="en-US" altLang="en-US"/>
          </a:p>
        </p:txBody>
      </p:sp>
    </p:spTree>
    <p:extLst>
      <p:ext uri="{BB962C8B-B14F-4D97-AF65-F5344CB8AC3E}">
        <p14:creationId xmlns:p14="http://schemas.microsoft.com/office/powerpoint/2010/main" val="6015802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62</a:t>
            </a:fld>
            <a:endParaRPr lang="en-US" altLang="en-US"/>
          </a:p>
        </p:txBody>
      </p:sp>
    </p:spTree>
    <p:extLst>
      <p:ext uri="{BB962C8B-B14F-4D97-AF65-F5344CB8AC3E}">
        <p14:creationId xmlns:p14="http://schemas.microsoft.com/office/powerpoint/2010/main" val="2378345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E0F751-CAAD-584E-9171-5F652FCECBA4}" type="slidenum">
              <a:rPr lang="en-US" smtClean="0"/>
              <a:t>63</a:t>
            </a:fld>
            <a:endParaRPr lang="en-US"/>
          </a:p>
        </p:txBody>
      </p:sp>
    </p:spTree>
    <p:extLst>
      <p:ext uri="{BB962C8B-B14F-4D97-AF65-F5344CB8AC3E}">
        <p14:creationId xmlns:p14="http://schemas.microsoft.com/office/powerpoint/2010/main" val="4187324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64</a:t>
            </a:fld>
            <a:endParaRPr lang="en-US" altLang="en-US"/>
          </a:p>
        </p:txBody>
      </p:sp>
    </p:spTree>
    <p:extLst>
      <p:ext uri="{BB962C8B-B14F-4D97-AF65-F5344CB8AC3E}">
        <p14:creationId xmlns:p14="http://schemas.microsoft.com/office/powerpoint/2010/main" val="283093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Generally, there are two types of approaches to solve the cold start problem.</a:t>
            </a:r>
          </a:p>
          <a:p>
            <a:r>
              <a:rPr lang="en-US" altLang="en-US" dirty="0" smtClean="0"/>
              <a:t>The first one is the feature based model. It predicts the user preference based on the content features of the items and users. Some items or users may be new, but the features are not new. So we can do the prediction.</a:t>
            </a:r>
          </a:p>
          <a:p>
            <a:r>
              <a:rPr lang="en-US" altLang="en-US" dirty="0" smtClean="0"/>
              <a:t>The second approach is called exploration and exploitation. Our work focuses on this type of approach.</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4DDC0AA-5597-4354-9BD9-2175ECFEECDD}" type="slidenum">
              <a:rPr lang="en-US" altLang="en-US"/>
              <a:pPr/>
              <a:t>6</a:t>
            </a:fld>
            <a:endParaRPr lang="en-US" altLang="en-US"/>
          </a:p>
        </p:txBody>
      </p:sp>
    </p:spTree>
    <p:extLst>
      <p:ext uri="{BB962C8B-B14F-4D97-AF65-F5344CB8AC3E}">
        <p14:creationId xmlns:p14="http://schemas.microsoft.com/office/powerpoint/2010/main" val="828340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66</a:t>
            </a:fld>
            <a:endParaRPr lang="en-US" altLang="en-US"/>
          </a:p>
        </p:txBody>
      </p:sp>
    </p:spTree>
    <p:extLst>
      <p:ext uri="{BB962C8B-B14F-4D97-AF65-F5344CB8AC3E}">
        <p14:creationId xmlns:p14="http://schemas.microsoft.com/office/powerpoint/2010/main" val="34417659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68</a:t>
            </a:fld>
            <a:endParaRPr lang="en-US" altLang="en-US"/>
          </a:p>
        </p:txBody>
      </p:sp>
    </p:spTree>
    <p:extLst>
      <p:ext uri="{BB962C8B-B14F-4D97-AF65-F5344CB8AC3E}">
        <p14:creationId xmlns:p14="http://schemas.microsoft.com/office/powerpoint/2010/main" val="3856786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69</a:t>
            </a:fld>
            <a:endParaRPr lang="en-US" altLang="en-US"/>
          </a:p>
        </p:txBody>
      </p:sp>
    </p:spTree>
    <p:extLst>
      <p:ext uri="{BB962C8B-B14F-4D97-AF65-F5344CB8AC3E}">
        <p14:creationId xmlns:p14="http://schemas.microsoft.com/office/powerpoint/2010/main" val="662575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70</a:t>
            </a:fld>
            <a:endParaRPr lang="en-US" altLang="en-US"/>
          </a:p>
        </p:txBody>
      </p:sp>
    </p:spTree>
    <p:extLst>
      <p:ext uri="{BB962C8B-B14F-4D97-AF65-F5344CB8AC3E}">
        <p14:creationId xmlns:p14="http://schemas.microsoft.com/office/powerpoint/2010/main" val="4224569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71</a:t>
            </a:fld>
            <a:endParaRPr lang="en-US" altLang="en-US"/>
          </a:p>
        </p:txBody>
      </p:sp>
    </p:spTree>
    <p:extLst>
      <p:ext uri="{BB962C8B-B14F-4D97-AF65-F5344CB8AC3E}">
        <p14:creationId xmlns:p14="http://schemas.microsoft.com/office/powerpoint/2010/main" val="3742025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72</a:t>
            </a:fld>
            <a:endParaRPr lang="en-US" altLang="en-US"/>
          </a:p>
        </p:txBody>
      </p:sp>
    </p:spTree>
    <p:extLst>
      <p:ext uri="{BB962C8B-B14F-4D97-AF65-F5344CB8AC3E}">
        <p14:creationId xmlns:p14="http://schemas.microsoft.com/office/powerpoint/2010/main" val="2351108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defTabSz="457200" eaLnBrk="1" hangingPunct="1">
              <a:spcBef>
                <a:spcPct val="0"/>
              </a:spcBef>
            </a:pPr>
            <a:r>
              <a:rPr lang="en-US" altLang="en-US" dirty="0" smtClean="0"/>
              <a:t>How to balance the tradeoff of Exploitation and Exploration is the key for every bandit algorithm.</a:t>
            </a:r>
          </a:p>
          <a:p>
            <a:pPr marL="0" lvl="1" defTabSz="457200" eaLnBrk="1" hangingPunct="1">
              <a:spcBef>
                <a:spcPct val="0"/>
              </a:spcBef>
            </a:pPr>
            <a:r>
              <a:rPr lang="en-US" altLang="en-US" dirty="0" smtClean="0"/>
              <a:t>Almost every existing bandit algorithm can have the best empirical performance if the input parameters are appropriate.</a:t>
            </a:r>
          </a:p>
          <a:p>
            <a:pPr marL="0" lvl="1" defTabSz="457200" eaLnBrk="1" hangingPunct="1">
              <a:spcBef>
                <a:spcPct val="0"/>
              </a:spcBef>
            </a:pPr>
            <a:r>
              <a:rPr lang="en-US" altLang="en-US" dirty="0" smtClean="0"/>
              <a:t>Almost every existing bandit algorithm can have a very bad empirical performance if the input parameters are bad.</a:t>
            </a:r>
          </a:p>
          <a:p>
            <a:pPr marL="0" lvl="1" defTabSz="457200" eaLnBrk="1" hangingPunct="1">
              <a:spcBef>
                <a:spcPct val="0"/>
              </a:spcBef>
            </a:pPr>
            <a:r>
              <a:rPr lang="en-US" altLang="en-US" dirty="0" smtClean="0"/>
              <a:t>For example, for epsilon-greedy algorithm, the tradeoff is totally controlled by the input parameter epsilon. If it is too small, you do not have enough exploration. It </a:t>
            </a:r>
            <a:r>
              <a:rPr lang="en-US" altLang="en-US" dirty="0" err="1" smtClean="0"/>
              <a:t>it</a:t>
            </a:r>
            <a:r>
              <a:rPr lang="en-US" altLang="en-US" dirty="0" smtClean="0"/>
              <a:t> is too large, you will waste too impressions.</a:t>
            </a:r>
          </a:p>
          <a:p>
            <a:pPr marL="0" lvl="1" defTabSz="457200" eaLnBrk="1" hangingPunct="1">
              <a:spcBef>
                <a:spcPct val="0"/>
              </a:spcBef>
            </a:pPr>
            <a:r>
              <a:rPr lang="en-US" altLang="en-US" dirty="0" smtClean="0"/>
              <a:t>For Thompson Sampling, the tradeoff is controlled by the prior and the data distribution. If the prior is not appropriate, you will waste a lot of impression to get the accurate posterior distribution. Then, it would also have the bad performance. How to choose the prior is same as how to those the epsilon in epsilon-greedy algorithm.</a:t>
            </a:r>
          </a:p>
          <a:p>
            <a:pPr marL="0" lvl="1" defTabSz="457200" eaLnBrk="1" hangingPunct="1">
              <a:spcBef>
                <a:spcPct val="0"/>
              </a:spcBef>
            </a:pPr>
            <a:r>
              <a:rPr lang="en-US" altLang="en-US" dirty="0" smtClean="0"/>
              <a:t>Therefore, how to choose the input parameter is crucial for every existing algorithm.</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DB16A4F-D94C-463F-84FE-7C279DC3E630}" type="slidenum">
              <a:rPr lang="en-US" altLang="en-US"/>
              <a:pPr/>
              <a:t>73</a:t>
            </a:fld>
            <a:endParaRPr lang="en-US" altLang="en-US"/>
          </a:p>
        </p:txBody>
      </p:sp>
    </p:spTree>
    <p:extLst>
      <p:ext uri="{BB962C8B-B14F-4D97-AF65-F5344CB8AC3E}">
        <p14:creationId xmlns:p14="http://schemas.microsoft.com/office/powerpoint/2010/main" val="2739590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How to choose the parameter for bandit algorithms? </a:t>
            </a:r>
          </a:p>
          <a:p>
            <a:r>
              <a:rPr lang="en-US" altLang="en-US" smtClean="0"/>
              <a:t>Many people try to tune the parameters based on the training or validation data set in experiments. However,  this is fine with a supervised learning problem. But it is a chicken-and-egg problem for bandit algorithms. Because, if you already have the data to tune the parameters, why do you need the bandit algorithm? You can just train a prediction model based your data. You do not have to do exploration anymore.</a:t>
            </a:r>
          </a:p>
          <a:p>
            <a:endParaRPr lang="en-US" alt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AC1ACC7-1518-46F2-90EB-1F868B354C66}" type="slidenum">
              <a:rPr lang="en-US" altLang="en-US"/>
              <a:pPr/>
              <a:t>74</a:t>
            </a:fld>
            <a:endParaRPr lang="en-US" altLang="en-US"/>
          </a:p>
        </p:txBody>
      </p:sp>
    </p:spTree>
    <p:extLst>
      <p:ext uri="{BB962C8B-B14F-4D97-AF65-F5344CB8AC3E}">
        <p14:creationId xmlns:p14="http://schemas.microsoft.com/office/powerpoint/2010/main" val="4027533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For our work in the paper, we are going to get rid of the user input parameters. Our algorithm does not need any input parameter. The tradeoff of Exploitation and Exploration is purely based on the data.</a:t>
            </a:r>
          </a:p>
          <a:p>
            <a:pPr eaLnBrk="1" hangingPunct="1"/>
            <a:endParaRPr lang="en-US" altLang="en-US" smtClean="0"/>
          </a:p>
          <a:p>
            <a:pPr eaLnBrk="1" hangingPunct="1"/>
            <a:r>
              <a:rPr lang="en-US" altLang="en-US" smtClean="0"/>
              <a:t>Certainly, we cannot guarantee our algorithm is the optimal. But we can show that the performance of this method is robust.</a:t>
            </a:r>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A3C96A4-ECAF-443D-A059-B5566F353AF4}" type="slidenum">
              <a:rPr lang="en-US" altLang="en-US"/>
              <a:pPr/>
              <a:t>75</a:t>
            </a:fld>
            <a:endParaRPr lang="en-US" altLang="en-US"/>
          </a:p>
        </p:txBody>
      </p:sp>
    </p:spTree>
    <p:extLst>
      <p:ext uri="{BB962C8B-B14F-4D97-AF65-F5344CB8AC3E}">
        <p14:creationId xmlns:p14="http://schemas.microsoft.com/office/powerpoint/2010/main" val="2580681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Our solution is based on Thompson sampling.  Traditional Thompson sampling is a Bayesian method. For each recommendation, it randomly draws a model coefficient from the posterior distribution and use the drawn coefficient to predict which item is the “best”. However, the prior is the input parameter for this method.</a:t>
            </a:r>
          </a:p>
          <a:p>
            <a:r>
              <a:rPr lang="en-US" altLang="en-US" smtClean="0"/>
              <a:t>Our solution follows the general idea of Thompson sampling. However, we use a non-Bayesian method to estimate the distribution of the coefficients. We use the bootstrapping method. For each recommendation, it randomly selects a bootstrap sample of the historical data, and find the maximum likelihood estimation of the coefficient. Then, use this coefficient to predict and find which item is the “best”.</a:t>
            </a:r>
          </a:p>
          <a:p>
            <a:r>
              <a:rPr lang="en-US" altLang="en-US" smtClean="0"/>
              <a:t>Here the bootstrap has a advance. It does not need to give the prior distribution. Therefore, there is no user input parameter for our solution.</a:t>
            </a:r>
          </a:p>
          <a:p>
            <a:endParaRPr lang="en-US" altLang="en-US" smtClean="0"/>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6FEE2B6-C864-491E-9B38-56D777F36D7E}" type="slidenum">
              <a:rPr lang="en-US" altLang="en-US"/>
              <a:pPr/>
              <a:t>76</a:t>
            </a:fld>
            <a:endParaRPr lang="en-US" altLang="en-US"/>
          </a:p>
        </p:txBody>
      </p:sp>
    </p:spTree>
    <p:extLst>
      <p:ext uri="{BB962C8B-B14F-4D97-AF65-F5344CB8AC3E}">
        <p14:creationId xmlns:p14="http://schemas.microsoft.com/office/powerpoint/2010/main" val="522317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D8511FA-65BF-46A0-AFA4-D61EB7F16667}" type="slidenum">
              <a:rPr lang="en-US" altLang="en-US"/>
              <a:pPr/>
              <a:t>7</a:t>
            </a:fld>
            <a:endParaRPr lang="en-US" altLang="en-US"/>
          </a:p>
        </p:txBody>
      </p:sp>
    </p:spTree>
    <p:extLst>
      <p:ext uri="{BB962C8B-B14F-4D97-AF65-F5344CB8AC3E}">
        <p14:creationId xmlns:p14="http://schemas.microsoft.com/office/powerpoint/2010/main" val="19710108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 bootstrap based contextual bandit algorithm works as follows.</a:t>
            </a:r>
          </a:p>
          <a:p>
            <a:r>
              <a:rPr lang="en-US" altLang="en-US" smtClean="0"/>
              <a:t>If each article has sufficient observations, there are two steps for the algorithm.</a:t>
            </a:r>
          </a:p>
          <a:p>
            <a:r>
              <a:rPr lang="en-US" altLang="en-US" smtClean="0"/>
              <a:t>First, it generates a bootstrap sample from each article’s historical observations. Then, it get the maximum likelihood estimation for the coefficient for each article based on the bootstrap sample.</a:t>
            </a:r>
          </a:p>
          <a:p>
            <a:r>
              <a:rPr lang="en-US" altLang="en-US" smtClean="0"/>
              <a:t>Finally, the algorithm uses the estimated coefficients to find the item having the largest predicted reward to show.</a:t>
            </a:r>
          </a:p>
          <a:p>
            <a:r>
              <a:rPr lang="en-US" altLang="en-US" smtClean="0"/>
              <a:t>Here, the function f is the predictive function. Its output is the predicted reward, given a feature vector x and an coefficient theta.</a:t>
            </a:r>
          </a:p>
          <a:p>
            <a:r>
              <a:rPr lang="en-US" altLang="en-US" smtClean="0"/>
              <a:t>Remember that, if any article has no sufficient historical observation, or has less than 30 observations, we do not use the bootstrap method. Instead, we randomly select one of those articles to show.</a:t>
            </a:r>
          </a:p>
          <a:p>
            <a:r>
              <a:rPr lang="en-US" altLang="en-US" smtClean="0"/>
              <a:t>Here 30 is a magic number mentioned by many statistical books.</a:t>
            </a:r>
          </a:p>
          <a:p>
            <a:endParaRPr lang="en-US" altLang="en-US" smtClean="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2F59432-B940-4288-8E6C-8703C29061FC}" type="slidenum">
              <a:rPr lang="en-US" altLang="en-US">
                <a:solidFill>
                  <a:srgbClr val="000000"/>
                </a:solidFill>
              </a:rPr>
              <a:pPr/>
              <a:t>77</a:t>
            </a:fld>
            <a:endParaRPr lang="en-US" altLang="en-US">
              <a:solidFill>
                <a:srgbClr val="000000"/>
              </a:solidFill>
            </a:endParaRPr>
          </a:p>
        </p:txBody>
      </p:sp>
    </p:spTree>
    <p:extLst>
      <p:ext uri="{BB962C8B-B14F-4D97-AF65-F5344CB8AC3E}">
        <p14:creationId xmlns:p14="http://schemas.microsoft.com/office/powerpoint/2010/main" val="28310076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Note that the bootstrapping is not an online method. Every time, it has to go through all data points to generate a bootstrap sample. Clearly, it is not efficient for an online algorithm and online recommendation.</a:t>
            </a:r>
          </a:p>
          <a:p>
            <a:r>
              <a:rPr lang="en-US" altLang="en-US" smtClean="0"/>
              <a:t>In this paper, we use the online bootstrap. The online bootstrap was proposed in the reference paper 23. Basically, it only keeps the coefficient estimated by each bootstrap sample in memory. However, it does not keep the bootstrap samples in memory. When a new data arrives, it updates each bootstrap sample’s coefficient based on a random number drawn from a Poisson distribution. As for the details, please take a look at our paper or the reference paper 23.</a:t>
            </a:r>
          </a:p>
          <a:p>
            <a:endParaRPr lang="en-US" altLang="en-US" smtClean="0"/>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9018C0B-E956-4C1E-A9AE-4D41349CC9C6}" type="slidenum">
              <a:rPr lang="en-US" altLang="en-US">
                <a:solidFill>
                  <a:srgbClr val="000000"/>
                </a:solidFill>
              </a:rPr>
              <a:pPr/>
              <a:t>78</a:t>
            </a:fld>
            <a:endParaRPr lang="en-US" altLang="en-US">
              <a:solidFill>
                <a:srgbClr val="000000"/>
              </a:solidFill>
            </a:endParaRPr>
          </a:p>
        </p:txBody>
      </p:sp>
    </p:spTree>
    <p:extLst>
      <p:ext uri="{BB962C8B-B14F-4D97-AF65-F5344CB8AC3E}">
        <p14:creationId xmlns:p14="http://schemas.microsoft.com/office/powerpoint/2010/main" val="28485512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We conduct the experiments based two public data sets. People download the data sets freely on Internet.</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CDA6B44-8E44-44AC-A85C-9E6941169ACC}" type="slidenum">
              <a:rPr lang="en-US" altLang="en-US"/>
              <a:pPr/>
              <a:t>79</a:t>
            </a:fld>
            <a:endParaRPr lang="en-US" altLang="en-US"/>
          </a:p>
        </p:txBody>
      </p:sp>
    </p:spTree>
    <p:extLst>
      <p:ext uri="{BB962C8B-B14F-4D97-AF65-F5344CB8AC3E}">
        <p14:creationId xmlns:p14="http://schemas.microsoft.com/office/powerpoint/2010/main" val="11972801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CTR is the evaluation metric. Higher is better.</a:t>
            </a:r>
          </a:p>
          <a:p>
            <a:endParaRPr lang="en-US" altLang="en-US" dirty="0"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D24859D-4294-4543-91B9-12DD5F146C47}" type="slidenum">
              <a:rPr lang="en-US" altLang="en-US"/>
              <a:pPr/>
              <a:t>80</a:t>
            </a:fld>
            <a:endParaRPr lang="en-US" altLang="en-US"/>
          </a:p>
        </p:txBody>
      </p:sp>
    </p:spTree>
    <p:extLst>
      <p:ext uri="{BB962C8B-B14F-4D97-AF65-F5344CB8AC3E}">
        <p14:creationId xmlns:p14="http://schemas.microsoft.com/office/powerpoint/2010/main" val="10121926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Here are the baseline methods of the contextual bandit algorithms in our experiments.</a:t>
            </a: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26C0B01-DAB7-4C14-98E8-C1AF2D52519B}" type="slidenum">
              <a:rPr lang="en-US" altLang="en-US"/>
              <a:pPr/>
              <a:t>81</a:t>
            </a:fld>
            <a:endParaRPr lang="en-US" altLang="en-US"/>
          </a:p>
        </p:txBody>
      </p:sp>
    </p:spTree>
    <p:extLst>
      <p:ext uri="{BB962C8B-B14F-4D97-AF65-F5344CB8AC3E}">
        <p14:creationId xmlns:p14="http://schemas.microsoft.com/office/powerpoint/2010/main" val="5003512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Cold start is the situation that there is no training data at the beginning for every algorithm.  Warm start is the situation that there are 10,000 impression data as the initial training.</a:t>
            </a:r>
          </a:p>
          <a:p>
            <a:pPr eaLnBrk="1" hangingPunct="1">
              <a:spcBef>
                <a:spcPct val="0"/>
              </a:spcBef>
            </a:pPr>
            <a:r>
              <a:rPr lang="en-US" altLang="en-US" dirty="0" smtClean="0"/>
              <a:t>The best performance is highlighted in bold while the worst mean is marked with an asterisk.</a:t>
            </a:r>
          </a:p>
          <a:p>
            <a:pPr eaLnBrk="1" hangingPunct="1">
              <a:spcBef>
                <a:spcPct val="0"/>
              </a:spcBef>
            </a:pPr>
            <a:r>
              <a:rPr lang="en-US" altLang="en-US" dirty="0" smtClean="0"/>
              <a:t>Here are the interesting results:</a:t>
            </a:r>
          </a:p>
          <a:p>
            <a:pPr eaLnBrk="1" hangingPunct="1">
              <a:spcBef>
                <a:spcPct val="0"/>
              </a:spcBef>
            </a:pPr>
            <a:r>
              <a:rPr lang="en-US" altLang="en-US" dirty="0" smtClean="0"/>
              <a:t>First, </a:t>
            </a:r>
            <a:r>
              <a:rPr lang="az-Cyrl-AZ" altLang="en-US" dirty="0" smtClean="0"/>
              <a:t>є</a:t>
            </a:r>
            <a:r>
              <a:rPr lang="en-US" altLang="en-US" dirty="0" smtClean="0"/>
              <a:t>-greedy, LinUCB and the variant of Thompson sampling can have both good performance and bad performance depending on the parameter setting.</a:t>
            </a:r>
          </a:p>
          <a:p>
            <a:pPr eaLnBrk="1" hangingPunct="1">
              <a:spcBef>
                <a:spcPct val="0"/>
              </a:spcBef>
            </a:pPr>
            <a:r>
              <a:rPr lang="en-US" altLang="en-US" dirty="0" smtClean="0"/>
              <a:t>Second, both prior mean and prior variance affect the performance of Thompson Sampling. 0 is not a good prior mean if the prior variance is too small. </a:t>
            </a:r>
          </a:p>
          <a:p>
            <a:pPr eaLnBrk="1" hangingPunct="1">
              <a:spcBef>
                <a:spcPct val="0"/>
              </a:spcBef>
            </a:pPr>
            <a:r>
              <a:rPr lang="en-US" altLang="en-US" dirty="0" smtClean="0"/>
              <a:t>The bootstrap based method is comparable with the best algorithms with best parameter settings.</a:t>
            </a:r>
          </a:p>
          <a:p>
            <a:pPr eaLnBrk="1" hangingPunct="1">
              <a:spcBef>
                <a:spcPct val="0"/>
              </a:spcBef>
              <a:buFontTx/>
              <a:buAutoNum type="arabicPeriod"/>
            </a:pPr>
            <a:endParaRPr lang="en-US" altLang="en-US" dirty="0" smtClean="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3FB7CD3-3D07-449E-AF93-E1C5BD4487CE}" type="slidenum">
              <a:rPr lang="en-US" altLang="en-US"/>
              <a:pPr/>
              <a:t>82</a:t>
            </a:fld>
            <a:endParaRPr lang="en-US" altLang="en-US"/>
          </a:p>
        </p:txBody>
      </p:sp>
    </p:spTree>
    <p:extLst>
      <p:ext uri="{BB962C8B-B14F-4D97-AF65-F5344CB8AC3E}">
        <p14:creationId xmlns:p14="http://schemas.microsoft.com/office/powerpoint/2010/main" val="1376456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This is the similar results from the KDD cup 2012 ad click prediction data.</a:t>
            </a:r>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A73CC2BE-8747-44A1-9B4D-1883DEC20661}" type="slidenum">
              <a:rPr lang="en-US" altLang="en-US"/>
              <a:pPr/>
              <a:t>83</a:t>
            </a:fld>
            <a:endParaRPr lang="en-US" altLang="en-US"/>
          </a:p>
        </p:txBody>
      </p:sp>
    </p:spTree>
    <p:extLst>
      <p:ext uri="{BB962C8B-B14F-4D97-AF65-F5344CB8AC3E}">
        <p14:creationId xmlns:p14="http://schemas.microsoft.com/office/powerpoint/2010/main" val="516111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We also split the data into different time bucket. Here is the CTR of different algorithms on different time bucket. </a:t>
            </a:r>
          </a:p>
          <a:p>
            <a:pPr eaLnBrk="1" hangingPunct="1">
              <a:spcBef>
                <a:spcPct val="0"/>
              </a:spcBef>
            </a:pPr>
            <a:r>
              <a:rPr lang="en-US" altLang="en-US" dirty="0" smtClean="0"/>
              <a:t>As you can see that, the bootstrap based method is almost always the top curve.</a:t>
            </a:r>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67DA32A-062D-4CB0-8487-DB86EFA3A0CA}" type="slidenum">
              <a:rPr lang="en-US" altLang="en-US"/>
              <a:pPr/>
              <a:t>84</a:t>
            </a:fld>
            <a:endParaRPr lang="en-US" altLang="en-US"/>
          </a:p>
        </p:txBody>
      </p:sp>
    </p:spTree>
    <p:extLst>
      <p:ext uri="{BB962C8B-B14F-4D97-AF65-F5344CB8AC3E}">
        <p14:creationId xmlns:p14="http://schemas.microsoft.com/office/powerpoint/2010/main" val="1152329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Here is the similar result on the KDD cup 2012 Ad data.</a:t>
            </a:r>
          </a:p>
          <a:p>
            <a:pPr eaLnBrk="1" hangingPunct="1">
              <a:spcBef>
                <a:spcPct val="0"/>
              </a:spcBef>
            </a:pPr>
            <a:r>
              <a:rPr lang="en-US" altLang="en-US" dirty="0" smtClean="0"/>
              <a:t>Note that, for this data’s experiment, the click is simulated by a trained logistic regression model. This model does not consider the time features, so the CTR of all methods are stable over different time buckets. </a:t>
            </a: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741EA9B-E870-4E58-9A64-D46D01D3C847}" type="slidenum">
              <a:rPr lang="en-US" altLang="en-US"/>
              <a:pPr/>
              <a:t>85</a:t>
            </a:fld>
            <a:endParaRPr lang="en-US" altLang="en-US"/>
          </a:p>
        </p:txBody>
      </p:sp>
    </p:spTree>
    <p:extLst>
      <p:ext uri="{BB962C8B-B14F-4D97-AF65-F5344CB8AC3E}">
        <p14:creationId xmlns:p14="http://schemas.microsoft.com/office/powerpoint/2010/main" val="7409230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For bootstrapping, usually more bootstrap samples can have higher approximation of the distribution of estimated coefficients. But more bootstrap samples need more computation for each recommendation. This figure shows the average time cost for each recommendation by varying the number of bootstrap samples.  </a:t>
            </a:r>
          </a:p>
          <a:p>
            <a:r>
              <a:rPr lang="en-US" altLang="en-US" smtClean="0"/>
              <a:t> </a:t>
            </a:r>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C475D9B-B680-4055-88A6-797BCE8CF1E7}" type="slidenum">
              <a:rPr lang="en-US" altLang="en-US"/>
              <a:pPr/>
              <a:t>86</a:t>
            </a:fld>
            <a:endParaRPr lang="en-US" altLang="en-US"/>
          </a:p>
        </p:txBody>
      </p:sp>
    </p:spTree>
    <p:extLst>
      <p:ext uri="{BB962C8B-B14F-4D97-AF65-F5344CB8AC3E}">
        <p14:creationId xmlns:p14="http://schemas.microsoft.com/office/powerpoint/2010/main" val="213566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09AB6F9-2466-4708-A477-7438476C0A81}" type="slidenum">
              <a:rPr lang="en-US" altLang="en-US"/>
              <a:pPr/>
              <a:t>8</a:t>
            </a:fld>
            <a:endParaRPr lang="en-US" altLang="en-US"/>
          </a:p>
        </p:txBody>
      </p:sp>
    </p:spTree>
    <p:extLst>
      <p:ext uri="{BB962C8B-B14F-4D97-AF65-F5344CB8AC3E}">
        <p14:creationId xmlns:p14="http://schemas.microsoft.com/office/powerpoint/2010/main" val="21366470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sz="2600" dirty="0" smtClean="0"/>
              <a:t>For solving the contextual bandit problem, the algorithms of </a:t>
            </a:r>
            <a:r>
              <a:rPr lang="az-Cyrl-AZ" altLang="en-US" sz="2600" dirty="0" smtClean="0"/>
              <a:t>є</a:t>
            </a:r>
            <a:r>
              <a:rPr lang="en-US" altLang="en-US" sz="2600" dirty="0" smtClean="0"/>
              <a:t>-greedy and LinUCB can achieve the optimal performance, but the input parameters that control the exploration need to be tuned carefully.</a:t>
            </a:r>
          </a:p>
          <a:p>
            <a:pPr lvl="1" eaLnBrk="1" hangingPunct="1"/>
            <a:r>
              <a:rPr lang="en-US" altLang="en-US" sz="2600" dirty="0" smtClean="0"/>
              <a:t>The probability matching strategies highly depend on the selection of the prior.</a:t>
            </a:r>
          </a:p>
          <a:p>
            <a:pPr lvl="1" eaLnBrk="1" hangingPunct="1"/>
            <a:r>
              <a:rPr lang="en-US" altLang="en-US" sz="2600" dirty="0" smtClean="0"/>
              <a:t>Our proposed algorithm is a safe choice of building predictive models for contextual bandit problems under the scenario of cold-start.</a:t>
            </a:r>
            <a:endParaRPr lang="en-US" altLang="en-US" dirty="0"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01329F5-CE94-42BE-85BB-815ACDF6A755}" type="slidenum">
              <a:rPr lang="en-US" altLang="en-US"/>
              <a:pPr/>
              <a:t>87</a:t>
            </a:fld>
            <a:endParaRPr lang="en-US" altLang="en-US"/>
          </a:p>
        </p:txBody>
      </p:sp>
    </p:spTree>
    <p:extLst>
      <p:ext uri="{BB962C8B-B14F-4D97-AF65-F5344CB8AC3E}">
        <p14:creationId xmlns:p14="http://schemas.microsoft.com/office/powerpoint/2010/main" val="16799045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B741E3-15C9-444B-904B-ABE5B6676599}" type="slidenum">
              <a:rPr lang="en-US" altLang="en-US" smtClean="0"/>
              <a:pPr>
                <a:defRPr/>
              </a:pPr>
              <a:t>89</a:t>
            </a:fld>
            <a:endParaRPr lang="en-US" altLang="en-US"/>
          </a:p>
        </p:txBody>
      </p:sp>
    </p:spTree>
    <p:extLst>
      <p:ext uri="{BB962C8B-B14F-4D97-AF65-F5344CB8AC3E}">
        <p14:creationId xmlns:p14="http://schemas.microsoft.com/office/powerpoint/2010/main" val="410812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Generally, there are two types of approaches to solve the cold start problem.</a:t>
            </a:r>
          </a:p>
          <a:p>
            <a:r>
              <a:rPr lang="en-US" altLang="en-US" smtClean="0"/>
              <a:t>The first one is the feature based model. It predicts the user preference based on the content features of the items and users. Some items or users may be new, but the features are not new. So we can do the prediction.</a:t>
            </a:r>
          </a:p>
          <a:p>
            <a:r>
              <a:rPr lang="en-US" altLang="en-US" smtClean="0"/>
              <a:t>The second approach is called exploration and exploitation. Our work focuses on this type of approach.</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8583276-4812-4B5C-AD75-AEBD816AAD09}" type="slidenum">
              <a:rPr lang="en-US" altLang="en-US"/>
              <a:pPr/>
              <a:t>9</a:t>
            </a:fld>
            <a:endParaRPr lang="en-US" altLang="en-US"/>
          </a:p>
        </p:txBody>
      </p:sp>
    </p:spTree>
    <p:extLst>
      <p:ext uri="{BB962C8B-B14F-4D97-AF65-F5344CB8AC3E}">
        <p14:creationId xmlns:p14="http://schemas.microsoft.com/office/powerpoint/2010/main" val="1414678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95600" y="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smtClean="0"/>
            </a:lvl1pPr>
          </a:lstStyle>
          <a:p>
            <a:pPr>
              <a:defRPr/>
            </a:pPr>
            <a:fld id="{D2E50AB9-DDD4-476B-A2EC-7F25B38509ED}" type="datetime1">
              <a:rPr lang="en-US" altLang="en-US"/>
              <a:pPr>
                <a:defRPr/>
              </a:pPr>
              <a:t>4/6/2018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88756F4C-6500-4BB7-BB46-708745AD8D0F}" type="slidenum">
              <a:rPr lang="en-US" altLang="en-US"/>
              <a:pPr>
                <a:defRPr/>
              </a:pPr>
              <a:t>‹#›</a:t>
            </a:fld>
            <a:endParaRPr lang="en-US" altLang="en-US"/>
          </a:p>
        </p:txBody>
      </p:sp>
    </p:spTree>
    <p:extLst>
      <p:ext uri="{BB962C8B-B14F-4D97-AF65-F5344CB8AC3E}">
        <p14:creationId xmlns:p14="http://schemas.microsoft.com/office/powerpoint/2010/main" val="338530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smtClean="0"/>
            </a:lvl1pPr>
          </a:lstStyle>
          <a:p>
            <a:pPr>
              <a:defRPr/>
            </a:pPr>
            <a:fld id="{F70E353E-70DC-4B7F-B356-8471806F97BA}" type="datetime1">
              <a:rPr lang="en-US" altLang="en-US"/>
              <a:pPr>
                <a:defRPr/>
              </a:pPr>
              <a:t>4/6/2018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9E4FF971-EC34-472E-99EE-A4BE773E2BB5}" type="slidenum">
              <a:rPr lang="en-US" altLang="en-US"/>
              <a:pPr>
                <a:defRPr/>
              </a:pPr>
              <a:t>‹#›</a:t>
            </a:fld>
            <a:endParaRPr lang="en-US" altLang="en-US"/>
          </a:p>
        </p:txBody>
      </p:sp>
    </p:spTree>
    <p:extLst>
      <p:ext uri="{BB962C8B-B14F-4D97-AF65-F5344CB8AC3E}">
        <p14:creationId xmlns:p14="http://schemas.microsoft.com/office/powerpoint/2010/main" val="56758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smtClean="0"/>
            </a:lvl1pPr>
          </a:lstStyle>
          <a:p>
            <a:pPr>
              <a:defRPr/>
            </a:pPr>
            <a:fld id="{42559D7E-E697-451B-AB5D-B49E2B803A02}" type="datetime1">
              <a:rPr lang="en-US" altLang="en-US"/>
              <a:pPr>
                <a:defRPr/>
              </a:pPr>
              <a:t>4/6/2018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F867C8CB-DF83-425E-9522-7E47964DDC98}" type="slidenum">
              <a:rPr lang="en-US" altLang="en-US"/>
              <a:pPr>
                <a:defRPr/>
              </a:pPr>
              <a:t>‹#›</a:t>
            </a:fld>
            <a:endParaRPr lang="en-US" altLang="en-US"/>
          </a:p>
        </p:txBody>
      </p:sp>
    </p:spTree>
    <p:extLst>
      <p:ext uri="{BB962C8B-B14F-4D97-AF65-F5344CB8AC3E}">
        <p14:creationId xmlns:p14="http://schemas.microsoft.com/office/powerpoint/2010/main" val="33343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6200"/>
            <a:ext cx="67818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smtClean="0"/>
            </a:lvl1pPr>
          </a:lstStyle>
          <a:p>
            <a:pPr>
              <a:defRPr/>
            </a:pPr>
            <a:fld id="{E1D05609-7CDD-4959-85E2-75E51C3C1B7B}" type="datetime1">
              <a:rPr lang="en-US" altLang="en-US"/>
              <a:pPr>
                <a:defRPr/>
              </a:pPr>
              <a:t>4/6/2018</a:t>
            </a:fld>
            <a:endParaRPr lang="en-US" altLang="en-US"/>
          </a:p>
        </p:txBody>
      </p:sp>
      <p:sp>
        <p:nvSpPr>
          <p:cNvPr id="6" name="Footer Placeholder 4"/>
          <p:cNvSpPr>
            <a:spLocks noGrp="1"/>
          </p:cNvSpPr>
          <p:nvPr>
            <p:ph type="ftr" sz="quarter" idx="11"/>
          </p:nvPr>
        </p:nvSpPr>
        <p:spPr>
          <a:xfrm>
            <a:off x="3124200" y="6340475"/>
            <a:ext cx="2895600" cy="365125"/>
          </a:xfr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BABEA086-36A7-44F8-BD06-FB4896BBFED7}" type="slidenum">
              <a:rPr lang="en-US" altLang="en-US"/>
              <a:pPr>
                <a:defRPr/>
              </a:pPr>
              <a:t>‹#›</a:t>
            </a:fld>
            <a:endParaRPr lang="en-US" altLang="en-US"/>
          </a:p>
        </p:txBody>
      </p:sp>
    </p:spTree>
    <p:extLst>
      <p:ext uri="{BB962C8B-B14F-4D97-AF65-F5344CB8AC3E}">
        <p14:creationId xmlns:p14="http://schemas.microsoft.com/office/powerpoint/2010/main" val="2253169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BBB2923D-4B52-410D-9207-01A60E36CCAF}" type="datetime1">
              <a:rPr lang="en-US" altLang="en-US"/>
              <a:pPr>
                <a:defRPr/>
              </a:pPr>
              <a:t>4/6/2018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CB2698A5-306B-40EA-B0D1-1F18831A3AE3}" type="slidenum">
              <a:rPr lang="en-US" altLang="en-US"/>
              <a:pPr>
                <a:defRPr/>
              </a:pPr>
              <a:t>‹#›</a:t>
            </a:fld>
            <a:endParaRPr lang="en-US" altLang="en-US"/>
          </a:p>
        </p:txBody>
      </p:sp>
    </p:spTree>
    <p:extLst>
      <p:ext uri="{BB962C8B-B14F-4D97-AF65-F5344CB8AC3E}">
        <p14:creationId xmlns:p14="http://schemas.microsoft.com/office/powerpoint/2010/main" val="381701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smtClean="0"/>
            </a:lvl1pPr>
          </a:lstStyle>
          <a:p>
            <a:pPr>
              <a:defRPr/>
            </a:pPr>
            <a:fld id="{3F70C9E5-35B8-46DF-B033-8F7841962427}" type="datetime1">
              <a:rPr lang="en-US" altLang="en-US"/>
              <a:pPr>
                <a:defRPr/>
              </a:pPr>
              <a:t>4/6/2018</a:t>
            </a:fld>
            <a:endParaRPr lang="en-US" alt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624A699A-EB42-4E43-BE86-C662DDA50100}" type="slidenum">
              <a:rPr lang="en-US" altLang="en-US"/>
              <a:pPr>
                <a:defRPr/>
              </a:pPr>
              <a:t>‹#›</a:t>
            </a:fld>
            <a:endParaRPr lang="en-US" altLang="en-US"/>
          </a:p>
        </p:txBody>
      </p:sp>
    </p:spTree>
    <p:extLst>
      <p:ext uri="{BB962C8B-B14F-4D97-AF65-F5344CB8AC3E}">
        <p14:creationId xmlns:p14="http://schemas.microsoft.com/office/powerpoint/2010/main" val="74683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6"/>
          <p:cNvSpPr>
            <a:spLocks noGrp="1"/>
          </p:cNvSpPr>
          <p:nvPr>
            <p:ph type="dt" sz="half" idx="10"/>
          </p:nvPr>
        </p:nvSpPr>
        <p:spPr/>
        <p:txBody>
          <a:bodyPr/>
          <a:lstStyle>
            <a:lvl1pPr>
              <a:defRPr smtClean="0"/>
            </a:lvl1pPr>
          </a:lstStyle>
          <a:p>
            <a:pPr>
              <a:defRPr/>
            </a:pPr>
            <a:fld id="{29ED1FB3-139E-4F8C-84CC-E9D817DB726F}" type="datetime1">
              <a:rPr lang="en-US" altLang="en-US"/>
              <a:pPr>
                <a:defRPr/>
              </a:pPr>
              <a:t>4/6/2018</a:t>
            </a:fld>
            <a:endParaRPr lang="en-US" alt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smtClean="0"/>
            </a:lvl1pPr>
          </a:lstStyle>
          <a:p>
            <a:pPr>
              <a:defRPr/>
            </a:pPr>
            <a:fld id="{D5AD9245-051C-461A-8FA3-9C522721250D}" type="slidenum">
              <a:rPr lang="en-US" altLang="en-US"/>
              <a:pPr>
                <a:defRPr/>
              </a:pPr>
              <a:t>‹#›</a:t>
            </a:fld>
            <a:endParaRPr lang="en-US" altLang="en-US"/>
          </a:p>
        </p:txBody>
      </p:sp>
    </p:spTree>
    <p:extLst>
      <p:ext uri="{BB962C8B-B14F-4D97-AF65-F5344CB8AC3E}">
        <p14:creationId xmlns:p14="http://schemas.microsoft.com/office/powerpoint/2010/main" val="272953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smtClean="0"/>
            </a:lvl1pPr>
          </a:lstStyle>
          <a:p>
            <a:pPr>
              <a:defRPr/>
            </a:pPr>
            <a:fld id="{D207B330-C546-4033-A65B-3A2921E13F0C}" type="datetime1">
              <a:rPr lang="en-US" altLang="en-US"/>
              <a:pPr>
                <a:defRPr/>
              </a:pPr>
              <a:t>4/6/2018</a:t>
            </a:fld>
            <a:endParaRPr lang="en-US" alt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80092AA6-AFE1-4529-B08E-3E744472CA23}" type="slidenum">
              <a:rPr lang="en-US" altLang="en-US"/>
              <a:pPr>
                <a:defRPr/>
              </a:pPr>
              <a:t>‹#›</a:t>
            </a:fld>
            <a:endParaRPr lang="en-US" altLang="en-US"/>
          </a:p>
        </p:txBody>
      </p:sp>
    </p:spTree>
    <p:extLst>
      <p:ext uri="{BB962C8B-B14F-4D97-AF65-F5344CB8AC3E}">
        <p14:creationId xmlns:p14="http://schemas.microsoft.com/office/powerpoint/2010/main" val="102080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smtClean="0"/>
            </a:lvl1pPr>
          </a:lstStyle>
          <a:p>
            <a:pPr>
              <a:defRPr/>
            </a:pPr>
            <a:fld id="{718DF121-61DE-4275-B0EF-D6FB291FE851}" type="datetime1">
              <a:rPr lang="en-US" altLang="en-US"/>
              <a:pPr>
                <a:defRPr/>
              </a:pPr>
              <a:t>4/6/2018</a:t>
            </a:fld>
            <a:endParaRPr lang="en-US" alt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smtClean="0"/>
            </a:lvl1pPr>
          </a:lstStyle>
          <a:p>
            <a:pPr>
              <a:defRPr/>
            </a:pPr>
            <a:fld id="{8757205C-B6CF-4051-8372-7DC3DA550346}" type="slidenum">
              <a:rPr lang="en-US" altLang="en-US"/>
              <a:pPr>
                <a:defRPr/>
              </a:pPr>
              <a:t>‹#›</a:t>
            </a:fld>
            <a:endParaRPr lang="en-US" altLang="en-US"/>
          </a:p>
        </p:txBody>
      </p:sp>
    </p:spTree>
    <p:extLst>
      <p:ext uri="{BB962C8B-B14F-4D97-AF65-F5344CB8AC3E}">
        <p14:creationId xmlns:p14="http://schemas.microsoft.com/office/powerpoint/2010/main" val="213103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37F5620A-1843-4A67-BA3A-505432BCC461}" type="datetime1">
              <a:rPr lang="en-US" altLang="en-US"/>
              <a:pPr>
                <a:defRPr/>
              </a:pPr>
              <a:t>4/6/2018</a:t>
            </a:fld>
            <a:endParaRPr lang="en-US" alt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D8F54145-6ED9-4C99-AF77-61369E1024D1}" type="slidenum">
              <a:rPr lang="en-US" altLang="en-US"/>
              <a:pPr>
                <a:defRPr/>
              </a:pPr>
              <a:t>‹#›</a:t>
            </a:fld>
            <a:endParaRPr lang="en-US" altLang="en-US"/>
          </a:p>
        </p:txBody>
      </p:sp>
    </p:spTree>
    <p:extLst>
      <p:ext uri="{BB962C8B-B14F-4D97-AF65-F5344CB8AC3E}">
        <p14:creationId xmlns:p14="http://schemas.microsoft.com/office/powerpoint/2010/main" val="333618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 descr="FIU blue_gold4c_ta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15200" y="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C069C440-FFCF-47F2-A4CF-F7DD5C170934}" type="datetime1">
              <a:rPr lang="en-US" altLang="en-US"/>
              <a:pPr>
                <a:defRPr/>
              </a:pPr>
              <a:t>4/6/2018</a:t>
            </a:fld>
            <a:endParaRPr lang="en-US" alt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4E0C26E2-8705-4AF7-8E2F-87413B6C4150}" type="slidenum">
              <a:rPr lang="en-US" altLang="en-US"/>
              <a:pPr>
                <a:defRPr/>
              </a:pPr>
              <a:t>‹#›</a:t>
            </a:fld>
            <a:endParaRPr lang="en-US" altLang="en-US"/>
          </a:p>
        </p:txBody>
      </p:sp>
    </p:spTree>
    <p:extLst>
      <p:ext uri="{BB962C8B-B14F-4D97-AF65-F5344CB8AC3E}">
        <p14:creationId xmlns:p14="http://schemas.microsoft.com/office/powerpoint/2010/main" val="104310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defRPr>
            </a:lvl1pPr>
          </a:lstStyle>
          <a:p>
            <a:pPr>
              <a:defRPr/>
            </a:pPr>
            <a:fld id="{B7E8CC34-899A-411A-84DA-3ECAA343E888}" type="datetime1">
              <a:rPr lang="en-US" altLang="en-US"/>
              <a:pPr>
                <a:defRPr/>
              </a:pPr>
              <a:t>4/6/2018</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charset="0"/>
                <a:ea typeface="MS PGothic" charset="0"/>
                <a:cs typeface="MS PGothic"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924397E8-8B31-4260-9AD8-4AFEADEE6B5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research.microsoft.com/en-us/projects/bandi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reference/Can%20quantum-mechanical%20description%20of%20physical%20reality%20be%20considered%20complete%20.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reference/Automatic%20ad%20format%20selection%20via%20contextual%20bandit.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reference/On%20playing%20golf%20with%20two%20balls.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reference/Multi-agent%20task%20assignment%20in%20the%20bandit%20framework.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hop.oreilly.com/product/0636920027393.d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reference/On%20the%20convergence%20and%20stability%20of%20the%20epsilon%20algorithm.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reference/A%20contextual-bandit%20approach%20to%20personalized%20news%20article%20recommendation.pdf" TargetMode="External"/><Relationship Id="rId5" Type="http://schemas.openxmlformats.org/officeDocument/2006/relationships/hyperlink" Target="reference/Analysis%20of%20Thompson%20Sampling%20for%20the%20Multi-armed%20Bandit%20Problem.pdf" TargetMode="External"/><Relationship Id="rId4" Type="http://schemas.openxmlformats.org/officeDocument/2006/relationships/hyperlink" Target="reference/Finite-time%20analysis%20of%20the%20multi-armed%20%20bandit%20problem.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notesSlide" Target="../notesSlides/notesSlide3.xml"/><Relationship Id="rId16" Type="http://schemas.openxmlformats.org/officeDocument/2006/relationships/image" Target="../media/image16.jpe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reference/Introduction%20to%20Bandits%20Algorithms%20and%20Theory.pdf" TargetMode="Externa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reference/A%20contextual-bandit%20approach%20to%20personalized%20news%20article%20recommendation.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reference/Analysis%20of%20Thompson%20Sampling%20for%20the%20Multi-armed%20Bandit%20Problem.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reference/Ensemble%20contextual%20bandits%20for%20personalized%20recommendation.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1.e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reference/A%20contextual-bandit%20approach%20to%20personalized%20news%20article%20recommendation.pdf"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reference/Ensemble%20contextual%20bandits%20for%20personalized%20recommendation.p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reference/Personalized%20recommendation%20via%20parameter-free%20contextual%20bandits.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reference/Online%20bagging%20and%20boosting.pdf"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hyperlink" Target="reference/Unbiased%20offline%20evaluation%20of%20contextual-bandit-based%20news%20article%20recommendation%20algorithms.pdf"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reference/An%20empirical%20evaluation%20of%20thompson%20sampling.pdf"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research.microsoft.com/en-us/projects/bandit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228600" y="2133600"/>
            <a:ext cx="8610600" cy="1295400"/>
          </a:xfrm>
        </p:spPr>
        <p:txBody>
          <a:bodyPr/>
          <a:lstStyle/>
          <a:p>
            <a:pPr eaLnBrk="1" hangingPunct="1"/>
            <a:r>
              <a:rPr lang="en-US" altLang="en-US" sz="3600" b="1" dirty="0"/>
              <a:t>An Introduction to </a:t>
            </a:r>
            <a:br>
              <a:rPr lang="en-US" altLang="en-US" sz="3600" b="1" dirty="0"/>
            </a:br>
            <a:r>
              <a:rPr lang="en-US" altLang="en-US" sz="3600" b="1" dirty="0"/>
              <a:t>Contextual Bandits Algorithm</a:t>
            </a:r>
          </a:p>
        </p:txBody>
      </p:sp>
      <p:sp>
        <p:nvSpPr>
          <p:cNvPr id="3" name="Subtitle 2"/>
          <p:cNvSpPr>
            <a:spLocks noGrp="1"/>
          </p:cNvSpPr>
          <p:nvPr>
            <p:ph type="subTitle" idx="1"/>
          </p:nvPr>
        </p:nvSpPr>
        <p:spPr>
          <a:xfrm>
            <a:off x="609600" y="5257800"/>
            <a:ext cx="7848600" cy="990600"/>
          </a:xfrm>
        </p:spPr>
        <p:txBody>
          <a:bodyPr rtlCol="0">
            <a:noAutofit/>
          </a:bodyPr>
          <a:lstStyle/>
          <a:p>
            <a:pPr eaLnBrk="1" fontAlgn="auto" hangingPunct="1">
              <a:spcAft>
                <a:spcPts val="0"/>
              </a:spcAft>
              <a:defRPr/>
            </a:pPr>
            <a:r>
              <a:rPr lang="en-US" sz="2400" dirty="0" smtClean="0">
                <a:solidFill>
                  <a:schemeClr val="tx2"/>
                </a:solidFill>
                <a:ea typeface="+mn-ea"/>
                <a:cs typeface="+mn-cs"/>
              </a:rPr>
              <a:t>Ph.D. Candidate: Qing Wang</a:t>
            </a:r>
          </a:p>
          <a:p>
            <a:pPr eaLnBrk="1" fontAlgn="auto" hangingPunct="1">
              <a:spcAft>
                <a:spcPts val="0"/>
              </a:spcAft>
              <a:defRPr/>
            </a:pPr>
            <a:r>
              <a:rPr lang="en-US" sz="2400" dirty="0" smtClean="0">
                <a:solidFill>
                  <a:schemeClr val="tx2"/>
                </a:solidFill>
                <a:ea typeface="+mn-ea"/>
                <a:cs typeface="+mn-cs"/>
              </a:rPr>
              <a:t>Florida </a:t>
            </a:r>
            <a:r>
              <a:rPr lang="en-US" sz="2400" dirty="0" smtClean="0">
                <a:solidFill>
                  <a:schemeClr val="tx2"/>
                </a:solidFill>
                <a:ea typeface="+mn-ea"/>
                <a:cs typeface="+mn-cs"/>
              </a:rPr>
              <a:t>International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196850"/>
            <a:ext cx="7010400" cy="1143000"/>
          </a:xfrm>
        </p:spPr>
        <p:txBody>
          <a:bodyPr/>
          <a:lstStyle/>
          <a:p>
            <a:pPr algn="l"/>
            <a:r>
              <a:rPr lang="en-US" altLang="en-US" sz="4000" smtClean="0"/>
              <a:t>Example: News Personalization </a:t>
            </a:r>
          </a:p>
        </p:txBody>
      </p:sp>
      <p:sp>
        <p:nvSpPr>
          <p:cNvPr id="31747" name="Content Placeholder 1"/>
          <p:cNvSpPr>
            <a:spLocks noGrp="1"/>
          </p:cNvSpPr>
          <p:nvPr>
            <p:ph idx="1"/>
          </p:nvPr>
        </p:nvSpPr>
        <p:spPr>
          <a:xfrm>
            <a:off x="457200" y="1676400"/>
            <a:ext cx="8229600" cy="428625"/>
          </a:xfrm>
        </p:spPr>
        <p:txBody>
          <a:bodyPr/>
          <a:lstStyle/>
          <a:p>
            <a:pPr>
              <a:buFont typeface="Wingdings" panose="05000000000000000000" pitchFamily="2" charset="2"/>
              <a:buChar char="§"/>
            </a:pPr>
            <a:r>
              <a:rPr lang="en-US" altLang="en-US" sz="2400" dirty="0" smtClean="0"/>
              <a:t>Update the model with user’s feedback</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31748" name="TextBox 2"/>
          <p:cNvSpPr txBox="1">
            <a:spLocks noChangeArrowheads="1"/>
          </p:cNvSpPr>
          <p:nvPr/>
        </p:nvSpPr>
        <p:spPr bwMode="auto">
          <a:xfrm>
            <a:off x="4008438" y="6248400"/>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200" b="1"/>
              <a:t>MABs</a:t>
            </a:r>
          </a:p>
        </p:txBody>
      </p:sp>
      <p:sp>
        <p:nvSpPr>
          <p:cNvPr id="29" name="云形 1"/>
          <p:cNvSpPr/>
          <p:nvPr/>
        </p:nvSpPr>
        <p:spPr>
          <a:xfrm>
            <a:off x="5932488" y="34480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a:t>n</a:t>
            </a:r>
            <a:r>
              <a:rPr lang="en-US" dirty="0" smtClean="0"/>
              <a:t>ews articles</a:t>
            </a:r>
            <a:endParaRPr lang="en-US" dirty="0"/>
          </a:p>
        </p:txBody>
      </p:sp>
      <p:pic>
        <p:nvPicPr>
          <p:cNvPr id="31750" name="Picture 29"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4838700"/>
            <a:ext cx="1701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圆角矩形 3"/>
          <p:cNvSpPr/>
          <p:nvPr/>
        </p:nvSpPr>
        <p:spPr>
          <a:xfrm>
            <a:off x="3617913" y="2832100"/>
            <a:ext cx="1239837" cy="447675"/>
          </a:xfrm>
          <a:prstGeom prst="roundRec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article 1</a:t>
            </a:r>
          </a:p>
        </p:txBody>
      </p:sp>
      <p:sp>
        <p:nvSpPr>
          <p:cNvPr id="32" name="圆角矩形标注 5"/>
          <p:cNvSpPr/>
          <p:nvPr/>
        </p:nvSpPr>
        <p:spPr>
          <a:xfrm>
            <a:off x="3725863" y="4140200"/>
            <a:ext cx="1125537" cy="558800"/>
          </a:xfrm>
          <a:prstGeom prst="wedgeRoundRectCallou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Like it?</a:t>
            </a:r>
            <a:endParaRPr lang="en-US" dirty="0"/>
          </a:p>
        </p:txBody>
      </p:sp>
      <p:cxnSp>
        <p:nvCxnSpPr>
          <p:cNvPr id="33" name="直接箭头连接符 12"/>
          <p:cNvCxnSpPr/>
          <p:nvPr/>
        </p:nvCxnSpPr>
        <p:spPr>
          <a:xfrm flipH="1" flipV="1">
            <a:off x="5022850" y="3055938"/>
            <a:ext cx="1295400" cy="392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直接箭头连接符 14"/>
          <p:cNvCxnSpPr/>
          <p:nvPr/>
        </p:nvCxnSpPr>
        <p:spPr>
          <a:xfrm flipH="1">
            <a:off x="2393950" y="3055938"/>
            <a:ext cx="1044575" cy="563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175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06838"/>
            <a:ext cx="582613"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6"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763" y="439420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7"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763" y="3419475"/>
            <a:ext cx="6111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椭圆形标注 2"/>
          <p:cNvSpPr/>
          <p:nvPr/>
        </p:nvSpPr>
        <p:spPr>
          <a:xfrm>
            <a:off x="1511300" y="2686050"/>
            <a:ext cx="1689100" cy="565150"/>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Not really!</a:t>
            </a:r>
            <a:endParaRPr lang="en-US" dirty="0"/>
          </a:p>
        </p:txBody>
      </p:sp>
      <p:cxnSp>
        <p:nvCxnSpPr>
          <p:cNvPr id="16" name="直接箭头连接符 9"/>
          <p:cNvCxnSpPr/>
          <p:nvPr/>
        </p:nvCxnSpPr>
        <p:spPr>
          <a:xfrm>
            <a:off x="2433638" y="3705225"/>
            <a:ext cx="1223962" cy="7905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760" name="TextBox 10"/>
          <p:cNvSpPr txBox="1">
            <a:spLocks noChangeArrowheads="1"/>
          </p:cNvSpPr>
          <p:nvPr/>
        </p:nvSpPr>
        <p:spPr bwMode="auto">
          <a:xfrm>
            <a:off x="2590800" y="370522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solidFill>
                  <a:srgbClr val="0070C0"/>
                </a:solidFill>
              </a:rPr>
              <a:t>feedback</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381000" y="196850"/>
            <a:ext cx="7086600" cy="1143000"/>
          </a:xfrm>
        </p:spPr>
        <p:txBody>
          <a:bodyPr/>
          <a:lstStyle/>
          <a:p>
            <a:pPr algn="l"/>
            <a:r>
              <a:rPr lang="en-US" altLang="en-US" sz="4000" smtClean="0"/>
              <a:t>Example: News Personalization </a:t>
            </a:r>
          </a:p>
        </p:txBody>
      </p:sp>
      <p:sp>
        <p:nvSpPr>
          <p:cNvPr id="33795" name="Content Placeholder 1"/>
          <p:cNvSpPr>
            <a:spLocks noGrp="1"/>
          </p:cNvSpPr>
          <p:nvPr>
            <p:ph idx="1"/>
          </p:nvPr>
        </p:nvSpPr>
        <p:spPr>
          <a:xfrm>
            <a:off x="381000" y="1676400"/>
            <a:ext cx="8458200" cy="4525963"/>
          </a:xfrm>
        </p:spPr>
        <p:txBody>
          <a:bodyPr/>
          <a:lstStyle/>
          <a:p>
            <a:r>
              <a:rPr lang="en-US" altLang="en-US" sz="2400" smtClean="0"/>
              <a:t>Update the model once given the feedback</a:t>
            </a:r>
          </a:p>
          <a:p>
            <a:endParaRPr lang="en-US" altLang="en-US" smtClean="0"/>
          </a:p>
          <a:p>
            <a:endParaRPr lang="en-US" altLang="en-US" smtClean="0"/>
          </a:p>
          <a:p>
            <a:endParaRPr lang="en-US" altLang="en-US" smtClean="0"/>
          </a:p>
          <a:p>
            <a:endParaRPr lang="en-US" altLang="en-US" smtClean="0"/>
          </a:p>
        </p:txBody>
      </p:sp>
      <p:sp>
        <p:nvSpPr>
          <p:cNvPr id="33796" name="TextBox 2"/>
          <p:cNvSpPr txBox="1">
            <a:spLocks noChangeArrowheads="1"/>
          </p:cNvSpPr>
          <p:nvPr/>
        </p:nvSpPr>
        <p:spPr bwMode="auto">
          <a:xfrm>
            <a:off x="4008438" y="6248400"/>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200" b="1"/>
              <a:t>MABs</a:t>
            </a:r>
          </a:p>
        </p:txBody>
      </p:sp>
      <p:sp>
        <p:nvSpPr>
          <p:cNvPr id="29" name="云形 1"/>
          <p:cNvSpPr/>
          <p:nvPr/>
        </p:nvSpPr>
        <p:spPr>
          <a:xfrm>
            <a:off x="5932488" y="34480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a:t>n</a:t>
            </a:r>
            <a:r>
              <a:rPr lang="en-US" dirty="0" smtClean="0"/>
              <a:t>ews articles</a:t>
            </a:r>
            <a:endParaRPr lang="en-US" dirty="0"/>
          </a:p>
        </p:txBody>
      </p:sp>
      <p:pic>
        <p:nvPicPr>
          <p:cNvPr id="33798" name="Picture 29"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4838700"/>
            <a:ext cx="1701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圆角矩形 3"/>
          <p:cNvSpPr/>
          <p:nvPr/>
        </p:nvSpPr>
        <p:spPr>
          <a:xfrm>
            <a:off x="3617913" y="2832100"/>
            <a:ext cx="1239837" cy="447675"/>
          </a:xfrm>
          <a:prstGeom prst="roundRec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solidFill>
                  <a:srgbClr val="0070C0"/>
                </a:solidFill>
              </a:rPr>
              <a:t>article </a:t>
            </a:r>
            <a:r>
              <a:rPr lang="en-US" dirty="0" smtClean="0">
                <a:solidFill>
                  <a:srgbClr val="FFC000"/>
                </a:solidFill>
              </a:rPr>
              <a:t>2</a:t>
            </a:r>
          </a:p>
        </p:txBody>
      </p:sp>
      <p:sp>
        <p:nvSpPr>
          <p:cNvPr id="32" name="圆角矩形标注 5"/>
          <p:cNvSpPr/>
          <p:nvPr/>
        </p:nvSpPr>
        <p:spPr>
          <a:xfrm>
            <a:off x="3725863" y="4140200"/>
            <a:ext cx="1125537" cy="558800"/>
          </a:xfrm>
          <a:prstGeom prst="wedgeRoundRectCallou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Like it?</a:t>
            </a:r>
            <a:endParaRPr lang="en-US" dirty="0"/>
          </a:p>
        </p:txBody>
      </p:sp>
      <p:cxnSp>
        <p:nvCxnSpPr>
          <p:cNvPr id="33" name="直接箭头连接符 12"/>
          <p:cNvCxnSpPr/>
          <p:nvPr/>
        </p:nvCxnSpPr>
        <p:spPr>
          <a:xfrm flipH="1" flipV="1">
            <a:off x="5022850" y="3055938"/>
            <a:ext cx="1295400" cy="392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直接箭头连接符 14"/>
          <p:cNvCxnSpPr/>
          <p:nvPr/>
        </p:nvCxnSpPr>
        <p:spPr>
          <a:xfrm flipH="1">
            <a:off x="2393950" y="3055938"/>
            <a:ext cx="1044575" cy="563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3803"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06838"/>
            <a:ext cx="582613"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4"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763" y="439420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8" y="3360738"/>
            <a:ext cx="5826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椭圆形标注 17"/>
          <p:cNvSpPr/>
          <p:nvPr/>
        </p:nvSpPr>
        <p:spPr>
          <a:xfrm>
            <a:off x="1435100" y="2667000"/>
            <a:ext cx="1689100" cy="565150"/>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Yeah!</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 y="196850"/>
            <a:ext cx="7124700" cy="1143000"/>
          </a:xfrm>
        </p:spPr>
        <p:txBody>
          <a:bodyPr/>
          <a:lstStyle/>
          <a:p>
            <a:pPr algn="l"/>
            <a:r>
              <a:rPr lang="en-US" altLang="en-US" sz="4000" smtClean="0"/>
              <a:t>Example: News Personalization </a:t>
            </a:r>
          </a:p>
        </p:txBody>
      </p:sp>
      <p:sp>
        <p:nvSpPr>
          <p:cNvPr id="35843" name="Content Placeholder 1"/>
          <p:cNvSpPr>
            <a:spLocks noGrp="1"/>
          </p:cNvSpPr>
          <p:nvPr>
            <p:ph idx="1"/>
          </p:nvPr>
        </p:nvSpPr>
        <p:spPr>
          <a:xfrm>
            <a:off x="342900" y="1644650"/>
            <a:ext cx="8458200" cy="4525963"/>
          </a:xfrm>
        </p:spPr>
        <p:txBody>
          <a:bodyPr/>
          <a:lstStyle/>
          <a:p>
            <a:pPr>
              <a:buFont typeface="Wingdings" panose="05000000000000000000" pitchFamily="2" charset="2"/>
              <a:buChar char="§"/>
            </a:pPr>
            <a:r>
              <a:rPr lang="en-US" altLang="en-US" sz="2400" dirty="0" smtClean="0"/>
              <a:t>Update the model once given the feedback</a:t>
            </a:r>
          </a:p>
          <a:p>
            <a:endParaRPr lang="en-US" altLang="en-US" dirty="0" smtClean="0"/>
          </a:p>
          <a:p>
            <a:endParaRPr lang="en-US" altLang="en-US" dirty="0" smtClean="0"/>
          </a:p>
          <a:p>
            <a:endParaRPr lang="en-US" altLang="en-US" dirty="0" smtClean="0"/>
          </a:p>
          <a:p>
            <a:endParaRPr lang="en-US" altLang="en-US" dirty="0" smtClean="0"/>
          </a:p>
        </p:txBody>
      </p:sp>
      <p:sp>
        <p:nvSpPr>
          <p:cNvPr id="35844" name="TextBox 2"/>
          <p:cNvSpPr txBox="1">
            <a:spLocks noChangeArrowheads="1"/>
          </p:cNvSpPr>
          <p:nvPr/>
        </p:nvSpPr>
        <p:spPr bwMode="auto">
          <a:xfrm>
            <a:off x="4008438" y="6248400"/>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200" b="1"/>
              <a:t>MABs</a:t>
            </a:r>
          </a:p>
        </p:txBody>
      </p:sp>
      <p:sp>
        <p:nvSpPr>
          <p:cNvPr id="29" name="云形 1"/>
          <p:cNvSpPr/>
          <p:nvPr/>
        </p:nvSpPr>
        <p:spPr>
          <a:xfrm>
            <a:off x="5932488" y="34480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a:t>n</a:t>
            </a:r>
            <a:r>
              <a:rPr lang="en-US" dirty="0" smtClean="0"/>
              <a:t>ews articles</a:t>
            </a:r>
            <a:endParaRPr lang="en-US" dirty="0"/>
          </a:p>
        </p:txBody>
      </p:sp>
      <p:pic>
        <p:nvPicPr>
          <p:cNvPr id="35846" name="Picture 29"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4838700"/>
            <a:ext cx="1701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圆角矩形 3"/>
          <p:cNvSpPr/>
          <p:nvPr/>
        </p:nvSpPr>
        <p:spPr>
          <a:xfrm>
            <a:off x="3617913" y="2832100"/>
            <a:ext cx="1239837" cy="447675"/>
          </a:xfrm>
          <a:prstGeom prst="roundRec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solidFill>
                  <a:srgbClr val="0070C0"/>
                </a:solidFill>
              </a:rPr>
              <a:t>article </a:t>
            </a:r>
            <a:r>
              <a:rPr lang="en-US" dirty="0" smtClean="0">
                <a:solidFill>
                  <a:srgbClr val="FFC000"/>
                </a:solidFill>
              </a:rPr>
              <a:t>2</a:t>
            </a:r>
          </a:p>
        </p:txBody>
      </p:sp>
      <p:sp>
        <p:nvSpPr>
          <p:cNvPr id="32" name="圆角矩形标注 5"/>
          <p:cNvSpPr/>
          <p:nvPr/>
        </p:nvSpPr>
        <p:spPr>
          <a:xfrm>
            <a:off x="3725863" y="4140200"/>
            <a:ext cx="1125537" cy="558800"/>
          </a:xfrm>
          <a:prstGeom prst="wedgeRoundRectCallou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Like it?</a:t>
            </a:r>
            <a:endParaRPr lang="en-US" dirty="0"/>
          </a:p>
        </p:txBody>
      </p:sp>
      <p:cxnSp>
        <p:nvCxnSpPr>
          <p:cNvPr id="33" name="直接箭头连接符 12"/>
          <p:cNvCxnSpPr/>
          <p:nvPr/>
        </p:nvCxnSpPr>
        <p:spPr>
          <a:xfrm flipH="1" flipV="1">
            <a:off x="5022850" y="3055938"/>
            <a:ext cx="1295400" cy="392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直接箭头连接符 14"/>
          <p:cNvCxnSpPr/>
          <p:nvPr/>
        </p:nvCxnSpPr>
        <p:spPr>
          <a:xfrm flipH="1">
            <a:off x="2393950" y="3055938"/>
            <a:ext cx="1044575" cy="563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5851"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06838"/>
            <a:ext cx="582613"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2"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763" y="439420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3"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8" y="3360738"/>
            <a:ext cx="5826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椭圆形标注 17"/>
          <p:cNvSpPr/>
          <p:nvPr/>
        </p:nvSpPr>
        <p:spPr>
          <a:xfrm>
            <a:off x="1435100" y="2667000"/>
            <a:ext cx="1689100" cy="565150"/>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Yeah!</a:t>
            </a:r>
            <a:endParaRPr lang="en-US" dirty="0"/>
          </a:p>
        </p:txBody>
      </p:sp>
      <p:cxnSp>
        <p:nvCxnSpPr>
          <p:cNvPr id="16" name="直接箭头连接符 9"/>
          <p:cNvCxnSpPr/>
          <p:nvPr/>
        </p:nvCxnSpPr>
        <p:spPr>
          <a:xfrm>
            <a:off x="2433638" y="3705225"/>
            <a:ext cx="1223962" cy="7905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5856" name="TextBox 10"/>
          <p:cNvSpPr txBox="1">
            <a:spLocks noChangeArrowheads="1"/>
          </p:cNvSpPr>
          <p:nvPr/>
        </p:nvSpPr>
        <p:spPr bwMode="auto">
          <a:xfrm>
            <a:off x="2590800" y="3705225"/>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solidFill>
                  <a:srgbClr val="0070C0"/>
                </a:solidFill>
              </a:rPr>
              <a:t>feedback</a:t>
            </a:r>
          </a:p>
        </p:txBody>
      </p:sp>
      <p:pic>
        <p:nvPicPr>
          <p:cNvPr id="3585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3225" y="5378450"/>
            <a:ext cx="968375"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8" name="TextBox 2"/>
          <p:cNvSpPr txBox="1">
            <a:spLocks noChangeArrowheads="1"/>
          </p:cNvSpPr>
          <p:nvPr/>
        </p:nvSpPr>
        <p:spPr bwMode="auto">
          <a:xfrm>
            <a:off x="5791200" y="5145088"/>
            <a:ext cx="1770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800"/>
              <a:t>How about article 3,4,5…?</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196850"/>
            <a:ext cx="7010400" cy="1143000"/>
          </a:xfrm>
        </p:spPr>
        <p:txBody>
          <a:bodyPr/>
          <a:lstStyle/>
          <a:p>
            <a:pPr algn="l"/>
            <a:r>
              <a:rPr lang="en-US" altLang="en-US" sz="4000" smtClean="0"/>
              <a:t>Multi-armed Bandit Definition</a:t>
            </a:r>
          </a:p>
        </p:txBody>
      </p:sp>
      <p:sp>
        <p:nvSpPr>
          <p:cNvPr id="4" name="Content Placeholder 3"/>
          <p:cNvSpPr>
            <a:spLocks noGrp="1"/>
          </p:cNvSpPr>
          <p:nvPr>
            <p:ph idx="1"/>
          </p:nvPr>
        </p:nvSpPr>
        <p:spPr>
          <a:xfrm>
            <a:off x="457200" y="1585913"/>
            <a:ext cx="8229600" cy="4525962"/>
          </a:xfrm>
        </p:spPr>
        <p:txBody>
          <a:bodyPr/>
          <a:lstStyle/>
          <a:p>
            <a:pPr>
              <a:buFont typeface="Wingdings" panose="05000000000000000000" pitchFamily="2" charset="2"/>
              <a:buChar char="§"/>
              <a:defRPr/>
            </a:pPr>
            <a:r>
              <a:rPr lang="en-US" sz="2400" dirty="0" smtClean="0"/>
              <a:t>The MAB problem is a classical paradigm in Machine Learning in which an </a:t>
            </a:r>
            <a:r>
              <a:rPr lang="en-US" sz="2400" dirty="0" smtClean="0">
                <a:solidFill>
                  <a:schemeClr val="tx2">
                    <a:lumMod val="60000"/>
                    <a:lumOff val="40000"/>
                  </a:schemeClr>
                </a:solidFill>
              </a:rPr>
              <a:t>online algorithm </a:t>
            </a:r>
            <a:r>
              <a:rPr lang="en-US" sz="2400" dirty="0" smtClean="0"/>
              <a:t>choses from a set of strategies in a sequence of trials so as to </a:t>
            </a:r>
            <a:r>
              <a:rPr lang="en-US" sz="2400" dirty="0" smtClean="0">
                <a:solidFill>
                  <a:schemeClr val="tx2">
                    <a:lumMod val="60000"/>
                    <a:lumOff val="40000"/>
                  </a:schemeClr>
                </a:solidFill>
              </a:rPr>
              <a:t>maximize the total payoff </a:t>
            </a:r>
            <a:r>
              <a:rPr lang="en-US" sz="2400" dirty="0" smtClean="0"/>
              <a:t>of the chosen strategies.[1]</a:t>
            </a:r>
            <a:endParaRPr lang="en-US" sz="2400" dirty="0"/>
          </a:p>
        </p:txBody>
      </p:sp>
      <p:sp>
        <p:nvSpPr>
          <p:cNvPr id="37892" name="矩形 6"/>
          <p:cNvSpPr>
            <a:spLocks noChangeArrowheads="1"/>
          </p:cNvSpPr>
          <p:nvPr/>
        </p:nvSpPr>
        <p:spPr bwMode="auto">
          <a:xfrm>
            <a:off x="533400" y="6215063"/>
            <a:ext cx="6019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altLang="en-US" sz="1100" dirty="0">
                <a:hlinkClick r:id="rId3"/>
              </a:rPr>
              <a:t>http://research.microsoft.com/en-us/projects/bandits/</a:t>
            </a:r>
            <a:endParaRPr lang="en-US" altLang="en-US" sz="11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196850"/>
            <a:ext cx="7010400" cy="1143000"/>
          </a:xfrm>
        </p:spPr>
        <p:txBody>
          <a:bodyPr/>
          <a:lstStyle/>
          <a:p>
            <a:pPr algn="l"/>
            <a:r>
              <a:rPr lang="en-US" altLang="en-US" sz="4000" dirty="0" smtClean="0"/>
              <a:t>Application: Clinical Trial</a:t>
            </a:r>
          </a:p>
        </p:txBody>
      </p:sp>
      <p:sp>
        <p:nvSpPr>
          <p:cNvPr id="4" name="Content Placeholder 3"/>
          <p:cNvSpPr>
            <a:spLocks noGrp="1"/>
          </p:cNvSpPr>
          <p:nvPr>
            <p:ph idx="1"/>
          </p:nvPr>
        </p:nvSpPr>
        <p:spPr>
          <a:xfrm>
            <a:off x="457200" y="1585913"/>
            <a:ext cx="8458200" cy="4525962"/>
          </a:xfrm>
        </p:spPr>
        <p:txBody>
          <a:bodyPr/>
          <a:lstStyle/>
          <a:p>
            <a:pPr marL="57150" indent="0">
              <a:buFont typeface="Arial" panose="020B0604020202020204" pitchFamily="34" charset="0"/>
              <a:buNone/>
              <a:defRPr/>
            </a:pPr>
            <a:endParaRPr lang="en-US" sz="2400" dirty="0" smtClean="0"/>
          </a:p>
          <a:p>
            <a:pPr marL="57150" indent="0">
              <a:buFont typeface="Arial" panose="020B0604020202020204" pitchFamily="34" charset="0"/>
              <a:buNone/>
              <a:defRPr/>
            </a:pPr>
            <a:endParaRPr lang="en-US" sz="2400" dirty="0" smtClean="0"/>
          </a:p>
        </p:txBody>
      </p:sp>
      <p:sp>
        <p:nvSpPr>
          <p:cNvPr id="39940" name="矩形 6"/>
          <p:cNvSpPr>
            <a:spLocks noChangeArrowheads="1"/>
          </p:cNvSpPr>
          <p:nvPr/>
        </p:nvSpPr>
        <p:spPr bwMode="auto">
          <a:xfrm>
            <a:off x="457200" y="6172200"/>
            <a:ext cx="7162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smtClean="0"/>
              <a:t>[</a:t>
            </a:r>
            <a:r>
              <a:rPr lang="en-US" altLang="en-US" sz="1100" dirty="0"/>
              <a:t>1</a:t>
            </a:r>
            <a:r>
              <a:rPr lang="en-US" altLang="en-US" sz="1100" dirty="0" smtClean="0"/>
              <a:t>] </a:t>
            </a:r>
            <a:r>
              <a:rPr lang="en-US" altLang="en-US" sz="1100" dirty="0">
                <a:hlinkClick r:id="rId3" action="ppaction://hlinkfile"/>
              </a:rPr>
              <a:t>Einstein, A., B. </a:t>
            </a:r>
            <a:r>
              <a:rPr lang="en-US" altLang="en-US" sz="1100" dirty="0" err="1">
                <a:hlinkClick r:id="rId3" action="ppaction://hlinkfile"/>
              </a:rPr>
              <a:t>Podolsky</a:t>
            </a:r>
            <a:r>
              <a:rPr lang="en-US" altLang="en-US" sz="1100" dirty="0">
                <a:hlinkClick r:id="rId3" action="ppaction://hlinkfile"/>
              </a:rPr>
              <a:t>, and N. Rosen, 1935, “Can quantum-mechanical description of physical reality be considered complete?”, Phys. Rev. </a:t>
            </a:r>
            <a:r>
              <a:rPr lang="en-US" altLang="en-US" sz="1100" b="1" dirty="0">
                <a:hlinkClick r:id="rId3" action="ppaction://hlinkfile"/>
              </a:rPr>
              <a:t>47</a:t>
            </a:r>
            <a:r>
              <a:rPr lang="en-US" altLang="en-US" sz="1100" dirty="0">
                <a:hlinkClick r:id="rId3" action="ppaction://hlinkfile"/>
              </a:rPr>
              <a:t>, </a:t>
            </a:r>
            <a:r>
              <a:rPr lang="en-US" altLang="en-US" sz="1100" dirty="0" smtClean="0">
                <a:hlinkClick r:id="rId3" action="ppaction://hlinkfile"/>
              </a:rPr>
              <a:t>777-780</a:t>
            </a:r>
            <a:endParaRPr lang="en-US" altLang="en-US" sz="1100" dirty="0"/>
          </a:p>
        </p:txBody>
      </p:sp>
      <p:pic>
        <p:nvPicPr>
          <p:cNvPr id="6" name="Picture 5"/>
          <p:cNvPicPr>
            <a:picLocks noChangeAspect="1"/>
          </p:cNvPicPr>
          <p:nvPr/>
        </p:nvPicPr>
        <p:blipFill>
          <a:blip r:embed="rId4"/>
          <a:stretch>
            <a:fillRect/>
          </a:stretch>
        </p:blipFill>
        <p:spPr>
          <a:xfrm>
            <a:off x="1905000" y="2005607"/>
            <a:ext cx="4953000" cy="4023820"/>
          </a:xfrm>
          <a:prstGeom prst="rect">
            <a:avLst/>
          </a:prstGeom>
        </p:spPr>
      </p:pic>
      <p:sp>
        <p:nvSpPr>
          <p:cNvPr id="7" name="TextBox 6"/>
          <p:cNvSpPr txBox="1"/>
          <p:nvPr/>
        </p:nvSpPr>
        <p:spPr>
          <a:xfrm>
            <a:off x="441278" y="1367135"/>
            <a:ext cx="6950122" cy="461665"/>
          </a:xfrm>
          <a:prstGeom prst="rect">
            <a:avLst/>
          </a:prstGeom>
          <a:noFill/>
        </p:spPr>
        <p:txBody>
          <a:bodyPr wrap="square" rtlCol="0">
            <a:spAutoFit/>
          </a:bodyPr>
          <a:lstStyle/>
          <a:p>
            <a:pPr marL="285750" indent="-285750">
              <a:buFont typeface="Wingdings" panose="05000000000000000000" pitchFamily="2" charset="2"/>
              <a:buChar char="§"/>
            </a:pPr>
            <a:r>
              <a:rPr lang="en-US" sz="2400" dirty="0" smtClean="0"/>
              <a:t>Two treatments with unknown effectiveness</a:t>
            </a:r>
            <a:endParaRPr lang="en-US" sz="2400" dirty="0"/>
          </a:p>
        </p:txBody>
      </p:sp>
    </p:spTree>
    <p:extLst>
      <p:ext uri="{BB962C8B-B14F-4D97-AF65-F5344CB8AC3E}">
        <p14:creationId xmlns:p14="http://schemas.microsoft.com/office/powerpoint/2010/main" val="20877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196850"/>
            <a:ext cx="7010400" cy="1143000"/>
          </a:xfrm>
        </p:spPr>
        <p:txBody>
          <a:bodyPr/>
          <a:lstStyle/>
          <a:p>
            <a:pPr algn="l"/>
            <a:r>
              <a:rPr lang="en-US" altLang="en-US" sz="4000" dirty="0" smtClean="0"/>
              <a:t>Web advertising</a:t>
            </a:r>
          </a:p>
        </p:txBody>
      </p:sp>
      <p:sp>
        <p:nvSpPr>
          <p:cNvPr id="4" name="Content Placeholder 3"/>
          <p:cNvSpPr>
            <a:spLocks noGrp="1"/>
          </p:cNvSpPr>
          <p:nvPr>
            <p:ph idx="1"/>
          </p:nvPr>
        </p:nvSpPr>
        <p:spPr>
          <a:xfrm>
            <a:off x="457200" y="1371600"/>
            <a:ext cx="8458200" cy="4525962"/>
          </a:xfrm>
        </p:spPr>
        <p:txBody>
          <a:bodyPr/>
          <a:lstStyle/>
          <a:p>
            <a:pPr marL="57150" indent="0">
              <a:buFont typeface="Arial" panose="020B0604020202020204" pitchFamily="34" charset="0"/>
              <a:buNone/>
              <a:defRPr/>
            </a:pPr>
            <a:endParaRPr lang="en-US" sz="2400" dirty="0" smtClean="0"/>
          </a:p>
          <a:p>
            <a:pPr marL="57150" indent="0">
              <a:buFont typeface="Arial" panose="020B0604020202020204" pitchFamily="34" charset="0"/>
              <a:buNone/>
              <a:defRPr/>
            </a:pPr>
            <a:endParaRPr lang="en-US" sz="2400" dirty="0" smtClean="0"/>
          </a:p>
        </p:txBody>
      </p:sp>
      <p:sp>
        <p:nvSpPr>
          <p:cNvPr id="39940" name="矩形 6"/>
          <p:cNvSpPr>
            <a:spLocks noChangeArrowheads="1"/>
          </p:cNvSpPr>
          <p:nvPr/>
        </p:nvSpPr>
        <p:spPr bwMode="auto">
          <a:xfrm>
            <a:off x="457200" y="6172200"/>
            <a:ext cx="7162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altLang="en-US" sz="1100" dirty="0">
                <a:hlinkClick r:id="rId3" action="ppaction://hlinkfile"/>
              </a:rPr>
              <a:t>Tang L, Rosales R, Singh A, et al. Automatic ad format selection via contextual bandits[C], Proceedings of the 22nd ACM international conference on Conference on information &amp; knowledge management. ACM, 2013: 1587-1594.</a:t>
            </a:r>
            <a:endParaRPr lang="en-US" altLang="en-US" sz="1100" dirty="0"/>
          </a:p>
        </p:txBody>
      </p:sp>
      <p:pic>
        <p:nvPicPr>
          <p:cNvPr id="2" name="Picture 1"/>
          <p:cNvPicPr>
            <a:picLocks noChangeAspect="1"/>
          </p:cNvPicPr>
          <p:nvPr/>
        </p:nvPicPr>
        <p:blipFill rotWithShape="1">
          <a:blip r:embed="rId4"/>
          <a:srcRect l="2216"/>
          <a:stretch/>
        </p:blipFill>
        <p:spPr>
          <a:xfrm>
            <a:off x="3505200" y="1407637"/>
            <a:ext cx="4833937" cy="4181475"/>
          </a:xfrm>
          <a:prstGeom prst="rect">
            <a:avLst/>
          </a:prstGeom>
        </p:spPr>
      </p:pic>
      <p:pic>
        <p:nvPicPr>
          <p:cNvPr id="3" name="Picture 2"/>
          <p:cNvPicPr>
            <a:picLocks noChangeAspect="1"/>
          </p:cNvPicPr>
          <p:nvPr/>
        </p:nvPicPr>
        <p:blipFill rotWithShape="1">
          <a:blip r:embed="rId5"/>
          <a:srcRect t="3896" r="5262" b="2623"/>
          <a:stretch/>
        </p:blipFill>
        <p:spPr>
          <a:xfrm>
            <a:off x="1981200" y="2583974"/>
            <a:ext cx="1371600" cy="1828800"/>
          </a:xfrm>
          <a:prstGeom prst="rect">
            <a:avLst/>
          </a:prstGeom>
        </p:spPr>
      </p:pic>
      <p:sp>
        <p:nvSpPr>
          <p:cNvPr id="5" name="TextBox 4"/>
          <p:cNvSpPr txBox="1"/>
          <p:nvPr/>
        </p:nvSpPr>
        <p:spPr>
          <a:xfrm>
            <a:off x="533400" y="1447800"/>
            <a:ext cx="3581400" cy="461665"/>
          </a:xfrm>
          <a:prstGeom prst="rect">
            <a:avLst/>
          </a:prstGeom>
          <a:noFill/>
        </p:spPr>
        <p:txBody>
          <a:bodyPr wrap="square" rtlCol="0">
            <a:spAutoFit/>
          </a:bodyPr>
          <a:lstStyle/>
          <a:p>
            <a:pPr marL="285750" indent="-285750">
              <a:buFont typeface="Wingdings" panose="05000000000000000000" pitchFamily="2" charset="2"/>
              <a:buChar char="§"/>
            </a:pPr>
            <a:r>
              <a:rPr lang="en-US" sz="2400" dirty="0" smtClean="0"/>
              <a:t>Where to place the ad?</a:t>
            </a:r>
            <a:endParaRPr lang="en-US" sz="2400" dirty="0"/>
          </a:p>
        </p:txBody>
      </p:sp>
    </p:spTree>
    <p:extLst>
      <p:ext uri="{BB962C8B-B14F-4D97-AF65-F5344CB8AC3E}">
        <p14:creationId xmlns:p14="http://schemas.microsoft.com/office/powerpoint/2010/main" val="3580591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196850"/>
            <a:ext cx="7010400" cy="1143000"/>
          </a:xfrm>
        </p:spPr>
        <p:txBody>
          <a:bodyPr/>
          <a:lstStyle/>
          <a:p>
            <a:pPr algn="l"/>
            <a:r>
              <a:rPr lang="en-US" altLang="en-US" sz="4000" dirty="0" smtClean="0"/>
              <a:t>Playing Golf with multi-balls</a:t>
            </a:r>
          </a:p>
        </p:txBody>
      </p:sp>
      <p:sp>
        <p:nvSpPr>
          <p:cNvPr id="4" name="Content Placeholder 3"/>
          <p:cNvSpPr>
            <a:spLocks noGrp="1"/>
          </p:cNvSpPr>
          <p:nvPr>
            <p:ph idx="1"/>
          </p:nvPr>
        </p:nvSpPr>
        <p:spPr>
          <a:xfrm>
            <a:off x="491319" y="1576388"/>
            <a:ext cx="8458200" cy="4525962"/>
          </a:xfrm>
        </p:spPr>
        <p:txBody>
          <a:bodyPr/>
          <a:lstStyle/>
          <a:p>
            <a:pPr marL="57150" indent="0">
              <a:buFont typeface="Arial" panose="020B0604020202020204" pitchFamily="34" charset="0"/>
              <a:buNone/>
              <a:defRPr/>
            </a:pPr>
            <a:endParaRPr lang="en-US" sz="2400" dirty="0" smtClean="0"/>
          </a:p>
          <a:p>
            <a:pPr marL="57150" indent="0">
              <a:buFont typeface="Arial" panose="020B0604020202020204" pitchFamily="34" charset="0"/>
              <a:buNone/>
              <a:defRPr/>
            </a:pPr>
            <a:endParaRPr lang="en-US" sz="2400" dirty="0" smtClean="0"/>
          </a:p>
        </p:txBody>
      </p:sp>
      <p:sp>
        <p:nvSpPr>
          <p:cNvPr id="39940" name="矩形 6">
            <a:hlinkClick r:id="rId3" action="ppaction://hlinkfile"/>
          </p:cNvPr>
          <p:cNvSpPr>
            <a:spLocks noChangeArrowheads="1"/>
          </p:cNvSpPr>
          <p:nvPr/>
        </p:nvSpPr>
        <p:spPr bwMode="auto">
          <a:xfrm>
            <a:off x="457200" y="6248400"/>
            <a:ext cx="7162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smtClean="0"/>
              <a:t>[1] </a:t>
            </a:r>
            <a:r>
              <a:rPr lang="en-US" sz="1100" dirty="0">
                <a:hlinkClick r:id="rId3" action="ppaction://hlinkfile"/>
              </a:rPr>
              <a:t>Dumitriu, </a:t>
            </a:r>
            <a:r>
              <a:rPr lang="en-US" sz="1100" dirty="0" err="1">
                <a:hlinkClick r:id="rId3" action="ppaction://hlinkfile"/>
              </a:rPr>
              <a:t>Ioana</a:t>
            </a:r>
            <a:r>
              <a:rPr lang="en-US" sz="1100" dirty="0">
                <a:hlinkClick r:id="rId3" action="ppaction://hlinkfile"/>
              </a:rPr>
              <a:t>, Prasad </a:t>
            </a:r>
            <a:r>
              <a:rPr lang="en-US" sz="1100" dirty="0" err="1">
                <a:hlinkClick r:id="rId3" action="ppaction://hlinkfile"/>
              </a:rPr>
              <a:t>Tetali</a:t>
            </a:r>
            <a:r>
              <a:rPr lang="en-US" sz="1100" dirty="0">
                <a:hlinkClick r:id="rId3" action="ppaction://hlinkfile"/>
              </a:rPr>
              <a:t>, and Peter Winkler. "On playing golf with two balls." </a:t>
            </a:r>
            <a:r>
              <a:rPr lang="en-US" sz="1100" i="1" dirty="0">
                <a:hlinkClick r:id="rId3" action="ppaction://hlinkfile"/>
              </a:rPr>
              <a:t>SIAM Journal on Discrete Mathematics</a:t>
            </a:r>
            <a:r>
              <a:rPr lang="en-US" sz="1100" dirty="0">
                <a:hlinkClick r:id="rId3" action="ppaction://hlinkfile"/>
              </a:rPr>
              <a:t> 16.4 (2003): </a:t>
            </a:r>
            <a:r>
              <a:rPr lang="en-US" sz="1100" dirty="0" smtClean="0">
                <a:hlinkClick r:id="rId3" action="ppaction://hlinkfile"/>
              </a:rPr>
              <a:t>604-615.</a:t>
            </a:r>
            <a:endParaRPr lang="en-US" altLang="en-US" sz="1100" dirty="0"/>
          </a:p>
        </p:txBody>
      </p:sp>
      <p:pic>
        <p:nvPicPr>
          <p:cNvPr id="2" name="Picture 1"/>
          <p:cNvPicPr>
            <a:picLocks noChangeAspect="1"/>
          </p:cNvPicPr>
          <p:nvPr/>
        </p:nvPicPr>
        <p:blipFill>
          <a:blip r:embed="rId4"/>
          <a:stretch>
            <a:fillRect/>
          </a:stretch>
        </p:blipFill>
        <p:spPr>
          <a:xfrm>
            <a:off x="1905000" y="1339849"/>
            <a:ext cx="5105400" cy="4860201"/>
          </a:xfrm>
          <a:prstGeom prst="rect">
            <a:avLst/>
          </a:prstGeom>
        </p:spPr>
      </p:pic>
    </p:spTree>
    <p:extLst>
      <p:ext uri="{BB962C8B-B14F-4D97-AF65-F5344CB8AC3E}">
        <p14:creationId xmlns:p14="http://schemas.microsoft.com/office/powerpoint/2010/main" val="1146681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196850"/>
            <a:ext cx="7010400" cy="1143000"/>
          </a:xfrm>
        </p:spPr>
        <p:txBody>
          <a:bodyPr/>
          <a:lstStyle/>
          <a:p>
            <a:pPr algn="l"/>
            <a:r>
              <a:rPr lang="en-US" altLang="en-US" sz="4000" dirty="0" smtClean="0"/>
              <a:t>Multi-Agent System</a:t>
            </a:r>
          </a:p>
        </p:txBody>
      </p:sp>
      <p:sp>
        <p:nvSpPr>
          <p:cNvPr id="4" name="Content Placeholder 3"/>
          <p:cNvSpPr>
            <a:spLocks noGrp="1"/>
          </p:cNvSpPr>
          <p:nvPr>
            <p:ph idx="1"/>
          </p:nvPr>
        </p:nvSpPr>
        <p:spPr>
          <a:xfrm>
            <a:off x="285750" y="1626930"/>
            <a:ext cx="8458200" cy="4525962"/>
          </a:xfrm>
        </p:spPr>
        <p:txBody>
          <a:bodyPr/>
          <a:lstStyle/>
          <a:p>
            <a:pPr marL="857250" lvl="1" indent="-342900">
              <a:defRPr/>
            </a:pPr>
            <a:endParaRPr lang="en-US" sz="2400" dirty="0" smtClean="0"/>
          </a:p>
          <a:p>
            <a:pPr marL="400050">
              <a:defRPr/>
            </a:pPr>
            <a:endParaRPr lang="en-US" sz="2400" dirty="0" smtClean="0"/>
          </a:p>
          <a:p>
            <a:pPr marL="400050">
              <a:defRPr/>
            </a:pPr>
            <a:endParaRPr lang="en-US" sz="2400" dirty="0" smtClean="0"/>
          </a:p>
        </p:txBody>
      </p:sp>
      <p:sp>
        <p:nvSpPr>
          <p:cNvPr id="39940" name="矩形 6"/>
          <p:cNvSpPr>
            <a:spLocks noChangeArrowheads="1"/>
          </p:cNvSpPr>
          <p:nvPr/>
        </p:nvSpPr>
        <p:spPr bwMode="auto">
          <a:xfrm>
            <a:off x="457200" y="6198513"/>
            <a:ext cx="7162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smtClean="0"/>
              <a:t>[</a:t>
            </a:r>
            <a:r>
              <a:rPr lang="en-US" altLang="en-US" sz="1100" dirty="0"/>
              <a:t>1] </a:t>
            </a:r>
            <a:r>
              <a:rPr lang="en-US" altLang="en-US" sz="1100" dirty="0">
                <a:hlinkClick r:id="rId3" action="ppaction://hlinkfile"/>
              </a:rPr>
              <a:t>Ny, Jerome Le, </a:t>
            </a:r>
            <a:r>
              <a:rPr lang="en-US" altLang="en-US" sz="1100" dirty="0" err="1">
                <a:hlinkClick r:id="rId3" action="ppaction://hlinkfile"/>
              </a:rPr>
              <a:t>Munther</a:t>
            </a:r>
            <a:r>
              <a:rPr lang="en-US" altLang="en-US" sz="1100" dirty="0">
                <a:hlinkClick r:id="rId3" action="ppaction://hlinkfile"/>
              </a:rPr>
              <a:t> </a:t>
            </a:r>
            <a:r>
              <a:rPr lang="en-US" altLang="en-US" sz="1100" dirty="0" err="1">
                <a:hlinkClick r:id="rId3" action="ppaction://hlinkfile"/>
              </a:rPr>
              <a:t>Dahleh</a:t>
            </a:r>
            <a:r>
              <a:rPr lang="en-US" altLang="en-US" sz="1100" dirty="0">
                <a:hlinkClick r:id="rId3" action="ppaction://hlinkfile"/>
              </a:rPr>
              <a:t>, and Eric </a:t>
            </a:r>
            <a:r>
              <a:rPr lang="en-US" altLang="en-US" sz="1100" dirty="0" err="1">
                <a:hlinkClick r:id="rId3" action="ppaction://hlinkfile"/>
              </a:rPr>
              <a:t>Feron</a:t>
            </a:r>
            <a:r>
              <a:rPr lang="en-US" altLang="en-US" sz="1100" dirty="0">
                <a:hlinkClick r:id="rId3" action="ppaction://hlinkfile"/>
              </a:rPr>
              <a:t>. "Multi-agent task assignment in the bandit framework." Decision and Control, 2006 45th IEEE Conference on. IEEE, </a:t>
            </a:r>
            <a:r>
              <a:rPr lang="en-US" altLang="en-US" sz="1100" dirty="0" smtClean="0">
                <a:hlinkClick r:id="rId3" action="ppaction://hlinkfile"/>
              </a:rPr>
              <a:t>2006.</a:t>
            </a:r>
            <a:endParaRPr lang="en-US" altLang="en-US" sz="1100" dirty="0"/>
          </a:p>
        </p:txBody>
      </p:sp>
      <p:pic>
        <p:nvPicPr>
          <p:cNvPr id="3" name="Picture 2"/>
          <p:cNvPicPr>
            <a:picLocks noChangeAspect="1"/>
          </p:cNvPicPr>
          <p:nvPr/>
        </p:nvPicPr>
        <p:blipFill>
          <a:blip r:embed="rId4"/>
          <a:stretch>
            <a:fillRect/>
          </a:stretch>
        </p:blipFill>
        <p:spPr>
          <a:xfrm>
            <a:off x="1219200" y="1981200"/>
            <a:ext cx="6400800" cy="4050792"/>
          </a:xfrm>
          <a:prstGeom prst="rect">
            <a:avLst/>
          </a:prstGeom>
        </p:spPr>
      </p:pic>
      <p:sp>
        <p:nvSpPr>
          <p:cNvPr id="5" name="Rectangle 4"/>
          <p:cNvSpPr/>
          <p:nvPr/>
        </p:nvSpPr>
        <p:spPr>
          <a:xfrm>
            <a:off x="685800" y="1396503"/>
            <a:ext cx="4841454" cy="461665"/>
          </a:xfrm>
          <a:prstGeom prst="rect">
            <a:avLst/>
          </a:prstGeom>
        </p:spPr>
        <p:txBody>
          <a:bodyPr wrap="none">
            <a:spAutoFit/>
          </a:bodyPr>
          <a:lstStyle/>
          <a:p>
            <a:pPr marL="342900" indent="-342900">
              <a:buFont typeface="Wingdings" panose="05000000000000000000" pitchFamily="2" charset="2"/>
              <a:buChar char="§"/>
            </a:pPr>
            <a:r>
              <a:rPr lang="en-US" sz="2400" dirty="0"/>
              <a:t>K agents tracking N (N &gt; K) targets: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196850"/>
            <a:ext cx="7010400" cy="1143000"/>
          </a:xfrm>
        </p:spPr>
        <p:txBody>
          <a:bodyPr/>
          <a:lstStyle/>
          <a:p>
            <a:pPr algn="l"/>
            <a:r>
              <a:rPr lang="en-US" altLang="en-US" sz="4000" smtClean="0"/>
              <a:t>Some Jargon Terms[1]</a:t>
            </a:r>
          </a:p>
        </p:txBody>
      </p:sp>
      <p:sp>
        <p:nvSpPr>
          <p:cNvPr id="41987" name="Content Placeholder 3"/>
          <p:cNvSpPr>
            <a:spLocks noGrp="1"/>
          </p:cNvSpPr>
          <p:nvPr>
            <p:ph idx="1"/>
          </p:nvPr>
        </p:nvSpPr>
        <p:spPr>
          <a:xfrm>
            <a:off x="457200" y="1585913"/>
            <a:ext cx="8229600" cy="4525962"/>
          </a:xfrm>
        </p:spPr>
        <p:txBody>
          <a:bodyPr/>
          <a:lstStyle/>
          <a:p>
            <a:pPr>
              <a:buFont typeface="Wingdings" panose="05000000000000000000" pitchFamily="2" charset="2"/>
              <a:buChar char="§"/>
            </a:pPr>
            <a:r>
              <a:rPr lang="en-US" altLang="en-US" sz="2400" smtClean="0"/>
              <a:t>Arm: one idea/strategy</a:t>
            </a:r>
          </a:p>
          <a:p>
            <a:pPr>
              <a:buFont typeface="Wingdings" panose="05000000000000000000" pitchFamily="2" charset="2"/>
              <a:buChar char="§"/>
            </a:pPr>
            <a:r>
              <a:rPr lang="en-US" altLang="en-US" sz="2400" smtClean="0"/>
              <a:t>Bandit: A group of ideas(strategies)</a:t>
            </a:r>
          </a:p>
          <a:p>
            <a:pPr>
              <a:buFont typeface="Wingdings" panose="05000000000000000000" pitchFamily="2" charset="2"/>
              <a:buChar char="§"/>
            </a:pPr>
            <a:r>
              <a:rPr lang="en-US" altLang="en-US" sz="2400" smtClean="0"/>
              <a:t>Pull/Play/Trial: One chance to try your strategy</a:t>
            </a:r>
          </a:p>
          <a:p>
            <a:pPr>
              <a:buFont typeface="Wingdings" panose="05000000000000000000" pitchFamily="2" charset="2"/>
              <a:buChar char="§"/>
            </a:pPr>
            <a:r>
              <a:rPr lang="en-US" altLang="en-US" sz="2400" smtClean="0"/>
              <a:t>Reward: The unit of success we measure after each pull</a:t>
            </a:r>
          </a:p>
          <a:p>
            <a:pPr>
              <a:buFont typeface="Wingdings" panose="05000000000000000000" pitchFamily="2" charset="2"/>
              <a:buChar char="§"/>
            </a:pPr>
            <a:r>
              <a:rPr lang="en-US" altLang="en-US" sz="2400" smtClean="0"/>
              <a:t>Regret: Performance Metric</a:t>
            </a:r>
          </a:p>
        </p:txBody>
      </p:sp>
      <p:sp>
        <p:nvSpPr>
          <p:cNvPr id="41988" name="矩形 6"/>
          <p:cNvSpPr>
            <a:spLocks noChangeArrowheads="1"/>
          </p:cNvSpPr>
          <p:nvPr/>
        </p:nvSpPr>
        <p:spPr bwMode="auto">
          <a:xfrm>
            <a:off x="533400" y="6215063"/>
            <a:ext cx="6019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altLang="en-US" sz="1100" b="1" dirty="0"/>
              <a:t>Bandit Algorithms for Website Optimization </a:t>
            </a:r>
            <a:r>
              <a:rPr lang="en-US" altLang="en-US" sz="1100" dirty="0"/>
              <a:t>Developing, Deploying, and Debugging By </a:t>
            </a:r>
            <a:r>
              <a:rPr lang="en-US" altLang="en-US" sz="1100" dirty="0">
                <a:hlinkClick r:id="rId3"/>
              </a:rPr>
              <a:t>John Myles White</a:t>
            </a:r>
            <a:r>
              <a:rPr lang="en-US" altLang="en-US" sz="1100" dirty="0"/>
              <a:t>, O'Reilly Media,2012</a:t>
            </a:r>
          </a:p>
          <a:p>
            <a:pPr eaLnBrk="1" hangingPunct="1">
              <a:spcBef>
                <a:spcPct val="0"/>
              </a:spcBef>
              <a:buFontTx/>
              <a:buNone/>
            </a:pPr>
            <a:endParaRPr lang="en-US" altLang="en-US" sz="1100" dirty="0"/>
          </a:p>
        </p:txBody>
      </p:sp>
      <p:pic>
        <p:nvPicPr>
          <p:cNvPr id="4198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3535363"/>
            <a:ext cx="1946275" cy="255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533400" y="196850"/>
            <a:ext cx="6934200" cy="1143000"/>
          </a:xfrm>
        </p:spPr>
        <p:txBody>
          <a:bodyPr/>
          <a:lstStyle/>
          <a:p>
            <a:pPr algn="l"/>
            <a:r>
              <a:rPr lang="en-US" altLang="en-US" sz="4000" smtClean="0"/>
              <a:t>K-Armed Bandit</a:t>
            </a:r>
          </a:p>
        </p:txBody>
      </p:sp>
      <p:pic>
        <p:nvPicPr>
          <p:cNvPr id="44035" name="Content Placeholder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1524000"/>
            <a:ext cx="5410200" cy="21526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矩形 6"/>
          <p:cNvSpPr>
            <a:spLocks noChangeArrowheads="1"/>
          </p:cNvSpPr>
          <p:nvPr/>
        </p:nvSpPr>
        <p:spPr bwMode="auto">
          <a:xfrm>
            <a:off x="533400" y="6215063"/>
            <a:ext cx="6019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CS246 Mining Massive Data Sets 2015, Stanford University</a:t>
            </a:r>
          </a:p>
        </p:txBody>
      </p:sp>
      <mc:AlternateContent xmlns:mc="http://schemas.openxmlformats.org/markup-compatibility/2006" xmlns:a14="http://schemas.microsoft.com/office/drawing/2010/main">
        <mc:Choice Requires="a14">
          <p:sp>
            <p:nvSpPr>
              <p:cNvPr id="6" name="矩形 8"/>
              <p:cNvSpPr/>
              <p:nvPr/>
            </p:nvSpPr>
            <p:spPr>
              <a:xfrm>
                <a:off x="685800" y="3711476"/>
                <a:ext cx="7848600" cy="230832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Each Arm a</a:t>
                </a:r>
              </a:p>
              <a:p>
                <a:pPr marL="800100" lvl="1" indent="-342900">
                  <a:buFont typeface="Wingdings" pitchFamily="2" charset="2"/>
                  <a:buChar char="§"/>
                </a:pPr>
                <a:r>
                  <a:rPr lang="en-US" sz="2400" dirty="0" smtClean="0"/>
                  <a:t>Wins(reward=1) with fixed(unknown) prob.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 </m:t>
                        </m:r>
                        <m:r>
                          <a:rPr lang="en-US" sz="2400" i="1" smtClean="0">
                            <a:latin typeface="Cambria Math"/>
                            <a:ea typeface="Cambria Math"/>
                          </a:rPr>
                          <m:t>𝜇</m:t>
                        </m:r>
                      </m:e>
                      <m:sub>
                        <m:r>
                          <a:rPr lang="en-US" sz="2400" b="0" i="1" smtClean="0">
                            <a:latin typeface="Cambria Math"/>
                          </a:rPr>
                          <m:t>𝑎</m:t>
                        </m:r>
                      </m:sub>
                    </m:sSub>
                  </m:oMath>
                </a14:m>
                <a:endParaRPr lang="en-US" sz="2400" dirty="0" smtClean="0"/>
              </a:p>
              <a:p>
                <a:pPr marL="800100" lvl="1" indent="-342900">
                  <a:buFont typeface="Wingdings" pitchFamily="2" charset="2"/>
                  <a:buChar char="§"/>
                </a:pPr>
                <a:r>
                  <a:rPr lang="en-US" sz="2400" dirty="0" smtClean="0"/>
                  <a:t>Loses(reward=0) </a:t>
                </a:r>
                <a:r>
                  <a:rPr lang="en-US" sz="2400" dirty="0"/>
                  <a:t>with fixed(unknown) prob.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a:rPr>
                          <m:t>(1− </m:t>
                        </m:r>
                        <m:r>
                          <a:rPr lang="en-US" sz="2400" i="1">
                            <a:latin typeface="Cambria Math"/>
                            <a:ea typeface="Cambria Math"/>
                          </a:rPr>
                          <m:t>𝜇</m:t>
                        </m:r>
                      </m:e>
                      <m:sub>
                        <m:r>
                          <a:rPr lang="en-US" sz="2400" i="1">
                            <a:latin typeface="Cambria Math"/>
                          </a:rPr>
                          <m:t>𝑎</m:t>
                        </m:r>
                      </m:sub>
                    </m:sSub>
                    <m:r>
                      <a:rPr lang="en-US" sz="2400" b="0" i="1" smtClean="0">
                        <a:latin typeface="Cambria Math"/>
                      </a:rPr>
                      <m:t>)</m:t>
                    </m:r>
                  </m:oMath>
                </a14:m>
                <a:endParaRPr lang="en-US" sz="2400" dirty="0" smtClean="0"/>
              </a:p>
              <a:p>
                <a:pPr marL="342900" indent="-342900">
                  <a:buFont typeface="Wingdings" pitchFamily="2" charset="2"/>
                  <a:buChar char="§"/>
                </a:pPr>
                <a:r>
                  <a:rPr lang="en-US" sz="2400" dirty="0" smtClean="0"/>
                  <a:t>All draws are independent given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1</m:t>
                        </m:r>
                      </m:sub>
                    </m:sSub>
                    <m:r>
                      <a:rPr lang="en-US" sz="2400" b="0" i="1" smtClean="0">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𝑘</m:t>
                        </m:r>
                      </m:sub>
                    </m:sSub>
                  </m:oMath>
                </a14:m>
                <a:endParaRPr lang="en-US" sz="2400" dirty="0" smtClean="0"/>
              </a:p>
              <a:p>
                <a:pPr marL="342900" indent="-342900">
                  <a:buFont typeface="Wingdings" pitchFamily="2" charset="2"/>
                  <a:buChar char="§"/>
                </a:pPr>
                <a:r>
                  <a:rPr lang="en-US" sz="2400" dirty="0" smtClean="0"/>
                  <a:t>How to pull arms to </a:t>
                </a:r>
                <a:r>
                  <a:rPr lang="en-US" sz="2400" dirty="0" smtClean="0">
                    <a:solidFill>
                      <a:schemeClr val="tx2">
                        <a:lumMod val="60000"/>
                        <a:lumOff val="40000"/>
                      </a:schemeClr>
                    </a:solidFill>
                  </a:rPr>
                  <a:t>maximize total reward</a:t>
                </a:r>
                <a:r>
                  <a:rPr lang="en-US" sz="2400" dirty="0" smtClean="0"/>
                  <a:t>?(estimate the arm’s prob. </a:t>
                </a:r>
                <a:r>
                  <a:rPr lang="en-US" sz="2400" dirty="0"/>
                  <a:t>o</a:t>
                </a:r>
                <a:r>
                  <a:rPr lang="en-US" sz="2400" dirty="0" smtClean="0"/>
                  <a:t>f winning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oMath>
                </a14:m>
                <a:r>
                  <a:rPr lang="en-US" sz="2400" dirty="0" smtClean="0"/>
                  <a:t>)</a:t>
                </a:r>
                <a:endParaRPr lang="en-US" sz="2400" dirty="0"/>
              </a:p>
            </p:txBody>
          </p:sp>
        </mc:Choice>
        <mc:Fallback xmlns="">
          <p:sp>
            <p:nvSpPr>
              <p:cNvPr id="6" name="矩形 8"/>
              <p:cNvSpPr>
                <a:spLocks noRot="1" noChangeAspect="1" noMove="1" noResize="1" noEditPoints="1" noAdjustHandles="1" noChangeArrowheads="1" noChangeShapeType="1" noTextEdit="1"/>
              </p:cNvSpPr>
              <p:nvPr/>
            </p:nvSpPr>
            <p:spPr>
              <a:xfrm>
                <a:off x="685800" y="3711476"/>
                <a:ext cx="7848600" cy="2308324"/>
              </a:xfrm>
              <a:prstGeom prst="rect">
                <a:avLst/>
              </a:prstGeom>
              <a:blipFill rotWithShape="0">
                <a:blip r:embed="rId4"/>
                <a:stretch>
                  <a:fillRect l="-1088" t="-2111" b="-5013"/>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l" eaLnBrk="1" hangingPunct="1"/>
            <a:r>
              <a:rPr lang="en-US" altLang="en-US" sz="4000" smtClean="0"/>
              <a:t>Outline</a:t>
            </a:r>
          </a:p>
        </p:txBody>
      </p:sp>
      <p:sp>
        <p:nvSpPr>
          <p:cNvPr id="16387" name="Content Placeholder 2"/>
          <p:cNvSpPr>
            <a:spLocks noGrp="1"/>
          </p:cNvSpPr>
          <p:nvPr>
            <p:ph idx="1"/>
          </p:nvPr>
        </p:nvSpPr>
        <p:spPr>
          <a:xfrm>
            <a:off x="457200" y="1371600"/>
            <a:ext cx="8229600" cy="4800600"/>
          </a:xfrm>
        </p:spPr>
        <p:txBody>
          <a:bodyPr/>
          <a:lstStyle/>
          <a:p>
            <a:pPr eaLnBrk="1" hangingPunct="1">
              <a:buFont typeface="Wingdings" panose="05000000000000000000" pitchFamily="2" charset="2"/>
              <a:buChar char="§"/>
            </a:pPr>
            <a:r>
              <a:rPr lang="en-US" altLang="en-US" sz="2400" dirty="0" smtClean="0"/>
              <a:t>Introduction</a:t>
            </a:r>
          </a:p>
          <a:p>
            <a:pPr eaLnBrk="1" hangingPunct="1">
              <a:buFont typeface="Wingdings" panose="05000000000000000000" pitchFamily="2" charset="2"/>
              <a:buChar char="§"/>
            </a:pPr>
            <a:r>
              <a:rPr lang="en-US" altLang="en-US" sz="2400" dirty="0" smtClean="0"/>
              <a:t>Motivation</a:t>
            </a:r>
          </a:p>
          <a:p>
            <a:pPr eaLnBrk="1" hangingPunct="1">
              <a:buFont typeface="Wingdings" panose="05000000000000000000" pitchFamily="2" charset="2"/>
              <a:buChar char="§"/>
            </a:pPr>
            <a:r>
              <a:rPr lang="en-US" altLang="en-US" sz="2400" dirty="0" smtClean="0"/>
              <a:t>Contextual-free </a:t>
            </a:r>
            <a:r>
              <a:rPr lang="en-US" altLang="en-US" sz="2400" dirty="0"/>
              <a:t>B</a:t>
            </a:r>
            <a:r>
              <a:rPr lang="en-US" altLang="en-US" sz="2400" dirty="0" smtClean="0"/>
              <a:t>andit Algorithms</a:t>
            </a:r>
          </a:p>
          <a:p>
            <a:pPr eaLnBrk="1" hangingPunct="1">
              <a:buFont typeface="Wingdings" panose="05000000000000000000" pitchFamily="2" charset="2"/>
              <a:buChar char="§"/>
            </a:pPr>
            <a:r>
              <a:rPr lang="en-US" altLang="en-US" sz="2400" dirty="0" smtClean="0"/>
              <a:t>Contextual </a:t>
            </a:r>
            <a:r>
              <a:rPr lang="en-US" altLang="en-US" sz="2400" dirty="0"/>
              <a:t>Bandit </a:t>
            </a:r>
            <a:r>
              <a:rPr lang="en-US" altLang="en-US" sz="2400" dirty="0" smtClean="0"/>
              <a:t>Algorithms</a:t>
            </a:r>
            <a:endParaRPr lang="en-US" altLang="en-US" sz="2400" dirty="0"/>
          </a:p>
          <a:p>
            <a:pPr eaLnBrk="1" hangingPunct="1">
              <a:buFont typeface="Wingdings" panose="05000000000000000000" pitchFamily="2" charset="2"/>
              <a:buChar char="§"/>
            </a:pPr>
            <a:r>
              <a:rPr lang="en-US" altLang="en-US" sz="2400" dirty="0" smtClean="0"/>
              <a:t>Our Work</a:t>
            </a:r>
          </a:p>
          <a:p>
            <a:pPr lvl="1" eaLnBrk="1" hangingPunct="1">
              <a:buFont typeface="Wingdings" panose="05000000000000000000" pitchFamily="2" charset="2"/>
              <a:buChar char="§"/>
            </a:pPr>
            <a:r>
              <a:rPr lang="en-US" altLang="en-US" sz="2000" dirty="0" smtClean="0"/>
              <a:t>Ensemble Contextual Bandits for Personalized Recommendation</a:t>
            </a:r>
          </a:p>
          <a:p>
            <a:pPr lvl="1" eaLnBrk="1" hangingPunct="1">
              <a:buFont typeface="Wingdings" panose="05000000000000000000" pitchFamily="2" charset="2"/>
              <a:buChar char="§"/>
            </a:pPr>
            <a:r>
              <a:rPr lang="en-US" altLang="en-US" sz="2000" dirty="0" smtClean="0"/>
              <a:t>Personalized Recommendation via Parameter-Free Contextual Bandits</a:t>
            </a:r>
          </a:p>
          <a:p>
            <a:pPr eaLnBrk="1" hangingPunct="1">
              <a:buFont typeface="Wingdings" panose="05000000000000000000" pitchFamily="2" charset="2"/>
              <a:buChar char="§"/>
            </a:pPr>
            <a:r>
              <a:rPr lang="en-US" altLang="en-US" sz="2400" dirty="0" smtClean="0"/>
              <a:t>Future Work</a:t>
            </a:r>
          </a:p>
          <a:p>
            <a:pPr eaLnBrk="1" hangingPunct="1">
              <a:buFont typeface="Wingdings" panose="05000000000000000000" pitchFamily="2" charset="2"/>
              <a:buChar char="§"/>
            </a:pPr>
            <a:r>
              <a:rPr lang="en-US" altLang="en-US" sz="2400" dirty="0" smtClean="0"/>
              <a:t>Q&amp;A</a:t>
            </a:r>
          </a:p>
          <a:p>
            <a:pPr eaLnBrk="1" hangingPunct="1">
              <a:buFont typeface="Wingdings" panose="05000000000000000000" pitchFamily="2" charset="2"/>
              <a:buChar char="§"/>
            </a:pPr>
            <a:endParaRPr lang="en-US" altLang="en-US" sz="2400" dirty="0" smtClean="0"/>
          </a:p>
          <a:p>
            <a:pPr eaLnBrk="1" hangingPunct="1"/>
            <a:endParaRPr lang="en-US" alt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533400" y="196850"/>
            <a:ext cx="6934200" cy="1143000"/>
          </a:xfrm>
        </p:spPr>
        <p:txBody>
          <a:bodyPr/>
          <a:lstStyle/>
          <a:p>
            <a:pPr algn="l"/>
            <a:r>
              <a:rPr lang="en-US" altLang="en-US" sz="4000" smtClean="0"/>
              <a:t>Model of K-Armed Bandit</a:t>
            </a:r>
          </a:p>
        </p:txBody>
      </p:sp>
      <p:sp>
        <p:nvSpPr>
          <p:cNvPr id="46084" name="矩形 6"/>
          <p:cNvSpPr>
            <a:spLocks noChangeArrowheads="1"/>
          </p:cNvSpPr>
          <p:nvPr/>
        </p:nvSpPr>
        <p:spPr bwMode="auto">
          <a:xfrm>
            <a:off x="533400" y="6215063"/>
            <a:ext cx="6019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a:t>[1] CS246 Mining Massive Data Sets 2015, Stanford University</a:t>
            </a:r>
          </a:p>
        </p:txBody>
      </p:sp>
      <mc:AlternateContent xmlns:mc="http://schemas.openxmlformats.org/markup-compatibility/2006" xmlns:a14="http://schemas.microsoft.com/office/drawing/2010/main">
        <mc:Choice Requires="a14">
          <p:sp>
            <p:nvSpPr>
              <p:cNvPr id="6" name="矩形 8"/>
              <p:cNvSpPr>
                <a:spLocks noGrp="1"/>
              </p:cNvSpPr>
              <p:nvPr>
                <p:ph idx="1"/>
              </p:nvPr>
            </p:nvSpPr>
            <p:spPr>
              <a:xfrm>
                <a:off x="533400" y="1447800"/>
                <a:ext cx="8229600" cy="47216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Set of </a:t>
                </a:r>
                <a14:m>
                  <m:oMath xmlns:m="http://schemas.openxmlformats.org/officeDocument/2006/math">
                    <m:r>
                      <a:rPr lang="en-US" sz="2400" b="1" i="1" smtClean="0">
                        <a:latin typeface="Cambria Math"/>
                      </a:rPr>
                      <m:t>𝒌</m:t>
                    </m:r>
                  </m:oMath>
                </a14:m>
                <a:r>
                  <a:rPr lang="en-US" sz="2400" dirty="0" smtClean="0"/>
                  <a:t> choices(arms)</a:t>
                </a:r>
              </a:p>
              <a:p>
                <a:pPr marL="342900" indent="-342900">
                  <a:buFont typeface="Wingdings" pitchFamily="2" charset="2"/>
                  <a:buChar char="§"/>
                </a:pPr>
                <a:r>
                  <a:rPr lang="en-US" sz="2400" dirty="0" smtClean="0"/>
                  <a:t>Each choice </a:t>
                </a:r>
                <a:r>
                  <a:rPr lang="en-US" sz="2400" b="1" i="1" dirty="0" smtClean="0"/>
                  <a:t>a</a:t>
                </a:r>
                <a:r>
                  <a:rPr lang="en-US" sz="2400" i="1" dirty="0" smtClean="0"/>
                  <a:t> </a:t>
                </a:r>
                <a:r>
                  <a:rPr lang="en-US" sz="2400" dirty="0" smtClean="0"/>
                  <a:t>is associated with unknown probability distribution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 </m:t>
                        </m:r>
                        <m:r>
                          <a:rPr lang="en-US" sz="2400" b="1" i="1" smtClean="0">
                            <a:latin typeface="Cambria Math"/>
                          </a:rPr>
                          <m:t>𝑷</m:t>
                        </m:r>
                      </m:e>
                      <m:sub>
                        <m:r>
                          <a:rPr lang="en-US" sz="2400" b="1" i="1" smtClean="0">
                            <a:latin typeface="Cambria Math"/>
                            <a:ea typeface="Cambria Math"/>
                          </a:rPr>
                          <m:t>𝒂</m:t>
                        </m:r>
                      </m:sub>
                    </m:sSub>
                  </m:oMath>
                </a14:m>
                <a:r>
                  <a:rPr lang="en-US" sz="2400" dirty="0" smtClean="0"/>
                  <a:t> in </a:t>
                </a:r>
                <a:r>
                  <a:rPr lang="en-US" sz="2400" b="1" dirty="0" smtClean="0"/>
                  <a:t>[0, 1]</a:t>
                </a:r>
              </a:p>
              <a:p>
                <a:pPr marL="342900" indent="-342900">
                  <a:buFont typeface="Wingdings" pitchFamily="2" charset="2"/>
                  <a:buChar char="§"/>
                </a:pPr>
                <a:r>
                  <a:rPr lang="en-US" sz="2400" dirty="0" smtClean="0"/>
                  <a:t>We play the game for </a:t>
                </a:r>
                <a:r>
                  <a:rPr lang="en-US" sz="2400" b="1" i="1" dirty="0" smtClean="0"/>
                  <a:t>T </a:t>
                </a:r>
                <a:r>
                  <a:rPr lang="en-US" sz="2400" dirty="0" smtClean="0"/>
                  <a:t>rounds</a:t>
                </a:r>
              </a:p>
              <a:p>
                <a:pPr marL="342900" indent="-342900">
                  <a:buFont typeface="Wingdings" pitchFamily="2" charset="2"/>
                  <a:buChar char="§"/>
                </a:pPr>
                <a:r>
                  <a:rPr lang="en-US" sz="2400" dirty="0" smtClean="0"/>
                  <a:t>In each round </a:t>
                </a:r>
                <a:r>
                  <a:rPr lang="en-US" sz="2400" b="1" i="1" dirty="0" smtClean="0"/>
                  <a:t>t :</a:t>
                </a:r>
              </a:p>
              <a:p>
                <a:pPr marL="800100" lvl="1" indent="-342900">
                  <a:buFont typeface="Wingdings" pitchFamily="2" charset="2"/>
                  <a:buChar char="§"/>
                </a:pPr>
                <a:r>
                  <a:rPr lang="en-US" sz="2400" dirty="0" smtClean="0"/>
                  <a:t>We pick some arm </a:t>
                </a:r>
                <a:r>
                  <a:rPr lang="en-US" sz="2400" b="1" i="1" dirty="0" smtClean="0"/>
                  <a:t>j</a:t>
                </a:r>
              </a:p>
              <a:p>
                <a:pPr marL="800100" lvl="1" indent="-342900">
                  <a:buFont typeface="Wingdings" pitchFamily="2" charset="2"/>
                  <a:buChar char="§"/>
                </a:pPr>
                <a:r>
                  <a:rPr lang="en-US" sz="2400" dirty="0" smtClean="0"/>
                  <a:t>We obtain random sample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 </m:t>
                        </m:r>
                        <m:r>
                          <a:rPr lang="en-US" sz="2400" b="1" i="1" smtClean="0">
                            <a:latin typeface="Cambria Math"/>
                          </a:rPr>
                          <m:t>𝑿</m:t>
                        </m:r>
                      </m:e>
                      <m:sub>
                        <m:r>
                          <a:rPr lang="en-US" sz="2400" b="1" i="1" smtClean="0">
                            <a:latin typeface="Cambria Math"/>
                          </a:rPr>
                          <m:t>𝒕</m:t>
                        </m:r>
                      </m:sub>
                    </m:sSub>
                  </m:oMath>
                </a14:m>
                <a:r>
                  <a:rPr lang="en-US" sz="2400" dirty="0" smtClean="0"/>
                  <a:t> from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 </m:t>
                        </m:r>
                        <m:r>
                          <a:rPr lang="en-US" sz="2400" b="1" i="1">
                            <a:latin typeface="Cambria Math"/>
                          </a:rPr>
                          <m:t>𝑷</m:t>
                        </m:r>
                      </m:e>
                      <m:sub>
                        <m:r>
                          <a:rPr lang="en-US" sz="2400" b="1" i="1" smtClean="0">
                            <a:latin typeface="Cambria Math"/>
                          </a:rPr>
                          <m:t>𝒋</m:t>
                        </m:r>
                      </m:sub>
                    </m:sSub>
                  </m:oMath>
                </a14:m>
                <a:r>
                  <a:rPr lang="en-US" sz="2400" dirty="0" smtClean="0"/>
                  <a:t>(reward is independent of previous draws)</a:t>
                </a:r>
              </a:p>
              <a:p>
                <a:pPr marL="342900" indent="-342900">
                  <a:buFont typeface="Wingdings" pitchFamily="2" charset="2"/>
                  <a:buChar char="§"/>
                </a:pPr>
                <a:r>
                  <a:rPr lang="en-US" sz="2400" dirty="0" smtClean="0"/>
                  <a:t>Goal: </a:t>
                </a:r>
                <a:r>
                  <a:rPr lang="en-US" sz="2400" dirty="0" smtClean="0">
                    <a:solidFill>
                      <a:schemeClr val="tx2">
                        <a:lumMod val="60000"/>
                        <a:lumOff val="40000"/>
                      </a:schemeClr>
                    </a:solidFill>
                  </a:rPr>
                  <a:t>maximize </a:t>
                </a:r>
                <a14:m>
                  <m:oMath xmlns:m="http://schemas.openxmlformats.org/officeDocument/2006/math">
                    <m:nary>
                      <m:naryPr>
                        <m:chr m:val="∑"/>
                        <m:limLoc m:val="subSup"/>
                        <m:ctrlPr>
                          <a:rPr lang="en-US" sz="2400" i="1" smtClean="0">
                            <a:solidFill>
                              <a:schemeClr val="tx2">
                                <a:lumMod val="60000"/>
                                <a:lumOff val="40000"/>
                              </a:schemeClr>
                            </a:solidFill>
                            <a:latin typeface="Cambria Math" panose="02040503050406030204" pitchFamily="18" charset="0"/>
                          </a:rPr>
                        </m:ctrlPr>
                      </m:naryPr>
                      <m:sub>
                        <m:r>
                          <m:rPr>
                            <m:brk m:alnAt="25"/>
                          </m:rPr>
                          <a:rPr lang="en-US" sz="2400" b="0" i="1" smtClean="0">
                            <a:solidFill>
                              <a:schemeClr val="tx2">
                                <a:lumMod val="60000"/>
                                <a:lumOff val="40000"/>
                              </a:schemeClr>
                            </a:solidFill>
                            <a:latin typeface="Cambria Math"/>
                          </a:rPr>
                          <m:t>𝑡</m:t>
                        </m:r>
                        <m:r>
                          <a:rPr lang="en-US" sz="2400" b="0" i="1" smtClean="0">
                            <a:solidFill>
                              <a:schemeClr val="tx2">
                                <a:lumMod val="60000"/>
                                <a:lumOff val="40000"/>
                              </a:schemeClr>
                            </a:solidFill>
                            <a:latin typeface="Cambria Math"/>
                          </a:rPr>
                          <m:t>=1</m:t>
                        </m:r>
                      </m:sub>
                      <m:sup>
                        <m:r>
                          <a:rPr lang="en-US" sz="2400" b="0" i="1" smtClean="0">
                            <a:solidFill>
                              <a:schemeClr val="tx2">
                                <a:lumMod val="60000"/>
                                <a:lumOff val="40000"/>
                              </a:schemeClr>
                            </a:solidFill>
                            <a:latin typeface="Cambria Math"/>
                          </a:rPr>
                          <m:t>𝑇</m:t>
                        </m:r>
                      </m:sup>
                      <m:e>
                        <m:sSub>
                          <m:sSubPr>
                            <m:ctrlPr>
                              <a:rPr lang="en-US" sz="2400" b="1" i="1">
                                <a:solidFill>
                                  <a:schemeClr val="tx2">
                                    <a:lumMod val="60000"/>
                                    <a:lumOff val="40000"/>
                                  </a:schemeClr>
                                </a:solidFill>
                                <a:latin typeface="Cambria Math" panose="02040503050406030204" pitchFamily="18" charset="0"/>
                              </a:rPr>
                            </m:ctrlPr>
                          </m:sSubPr>
                          <m:e>
                            <m:r>
                              <a:rPr lang="en-US" sz="2400" b="1" i="1">
                                <a:solidFill>
                                  <a:schemeClr val="tx2">
                                    <a:lumMod val="60000"/>
                                    <a:lumOff val="40000"/>
                                  </a:schemeClr>
                                </a:solidFill>
                                <a:latin typeface="Cambria Math"/>
                              </a:rPr>
                              <m:t> </m:t>
                            </m:r>
                            <m:r>
                              <a:rPr lang="en-US" sz="2400" b="1" i="1">
                                <a:solidFill>
                                  <a:schemeClr val="tx2">
                                    <a:lumMod val="60000"/>
                                    <a:lumOff val="40000"/>
                                  </a:schemeClr>
                                </a:solidFill>
                                <a:latin typeface="Cambria Math"/>
                              </a:rPr>
                              <m:t>𝑿</m:t>
                            </m:r>
                          </m:e>
                          <m:sub>
                            <m:r>
                              <a:rPr lang="en-US" sz="2400" b="1" i="1">
                                <a:solidFill>
                                  <a:schemeClr val="tx2">
                                    <a:lumMod val="60000"/>
                                    <a:lumOff val="40000"/>
                                  </a:schemeClr>
                                </a:solidFill>
                                <a:latin typeface="Cambria Math"/>
                              </a:rPr>
                              <m:t>𝒕</m:t>
                            </m:r>
                          </m:sub>
                        </m:sSub>
                      </m:e>
                    </m:nary>
                  </m:oMath>
                </a14:m>
                <a:r>
                  <a:rPr lang="en-US" sz="2400" dirty="0" smtClean="0"/>
                  <a:t> (without known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oMath>
                </a14:m>
                <a:r>
                  <a:rPr lang="en-US" sz="2400" dirty="0" smtClean="0"/>
                  <a:t>)</a:t>
                </a:r>
              </a:p>
              <a:p>
                <a:pPr marL="342900" indent="-342900">
                  <a:buFont typeface="Wingdings" pitchFamily="2" charset="2"/>
                  <a:buChar char="§"/>
                </a:pPr>
                <a:r>
                  <a:rPr lang="en-US" sz="2400" dirty="0" smtClean="0"/>
                  <a:t>However, every time we pull some arm </a:t>
                </a:r>
                <a:r>
                  <a:rPr lang="en-US" sz="2400" b="1" i="1" dirty="0" smtClean="0"/>
                  <a:t>a </a:t>
                </a:r>
                <a:r>
                  <a:rPr lang="en-US" sz="2400" dirty="0" smtClean="0"/>
                  <a:t>we get to learn a bit about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oMath>
                </a14:m>
                <a:r>
                  <a:rPr lang="en-US" sz="2400" b="1" i="1" dirty="0" smtClean="0"/>
                  <a:t>.</a:t>
                </a:r>
                <a:endParaRPr lang="en-US" sz="2400" b="1" i="1" dirty="0"/>
              </a:p>
            </p:txBody>
          </p:sp>
        </mc:Choice>
        <mc:Fallback xmlns="">
          <p:sp>
            <p:nvSpPr>
              <p:cNvPr id="6" name="矩形 8"/>
              <p:cNvSpPr>
                <a:spLocks noGrp="1" noRot="1" noChangeAspect="1" noMove="1" noResize="1" noEditPoints="1" noAdjustHandles="1" noChangeArrowheads="1" noChangeShapeType="1" noTextEdit="1"/>
              </p:cNvSpPr>
              <p:nvPr>
                <p:ph idx="1"/>
              </p:nvPr>
            </p:nvSpPr>
            <p:spPr>
              <a:xfrm>
                <a:off x="533400" y="1447800"/>
                <a:ext cx="8229600" cy="4721677"/>
              </a:xfrm>
              <a:prstGeom prst="rect">
                <a:avLst/>
              </a:prstGeom>
              <a:blipFill rotWithShape="0">
                <a:blip r:embed="rId3"/>
                <a:stretch>
                  <a:fillRect l="-1037" t="-1034" r="-519" b="-1938"/>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33400" y="196850"/>
            <a:ext cx="6934200" cy="1143000"/>
          </a:xfrm>
        </p:spPr>
        <p:txBody>
          <a:bodyPr/>
          <a:lstStyle/>
          <a:p>
            <a:pPr algn="l"/>
            <a:r>
              <a:rPr lang="en-US" altLang="en-US" sz="4000" smtClean="0"/>
              <a:t>Performance Metric: Regret</a:t>
            </a:r>
          </a:p>
        </p:txBody>
      </p:sp>
      <p:sp>
        <p:nvSpPr>
          <p:cNvPr id="48132" name="矩形 6"/>
          <p:cNvSpPr>
            <a:spLocks noChangeArrowheads="1"/>
          </p:cNvSpPr>
          <p:nvPr/>
        </p:nvSpPr>
        <p:spPr bwMode="auto">
          <a:xfrm>
            <a:off x="533400" y="6215063"/>
            <a:ext cx="6019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a:t>[1] CS246 Mining Massive Data Sets 2015, Stanford University</a:t>
            </a:r>
          </a:p>
        </p:txBody>
      </p:sp>
      <mc:AlternateContent xmlns:mc="http://schemas.openxmlformats.org/markup-compatibility/2006" xmlns:a14="http://schemas.microsoft.com/office/drawing/2010/main">
        <mc:Choice Requires="a14">
          <p:sp>
            <p:nvSpPr>
              <p:cNvPr id="6" name="矩形 8"/>
              <p:cNvSpPr>
                <a:spLocks noGrp="1"/>
              </p:cNvSpPr>
              <p:nvPr>
                <p:ph idx="1"/>
              </p:nvPr>
            </p:nvSpPr>
            <p:spPr>
              <a:xfrm>
                <a:off x="457200" y="1600200"/>
                <a:ext cx="8229600" cy="380482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Let be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oMath>
                </a14:m>
                <a:r>
                  <a:rPr lang="en-US" sz="2400" dirty="0" smtClean="0"/>
                  <a:t> the mean of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 </m:t>
                        </m:r>
                        <m:r>
                          <a:rPr lang="en-US" sz="2400" b="1" i="1">
                            <a:latin typeface="Cambria Math"/>
                          </a:rPr>
                          <m:t>𝑷</m:t>
                        </m:r>
                      </m:e>
                      <m:sub>
                        <m:r>
                          <a:rPr lang="en-US" sz="2400" b="1" i="1">
                            <a:latin typeface="Cambria Math"/>
                            <a:ea typeface="Cambria Math"/>
                          </a:rPr>
                          <m:t>𝒂</m:t>
                        </m:r>
                      </m:sub>
                    </m:sSub>
                    <m:r>
                      <a:rPr lang="en-US" sz="2400" b="1" i="1">
                        <a:latin typeface="Cambria Math"/>
                        <a:ea typeface="Cambria Math"/>
                      </a:rPr>
                      <m:t> </m:t>
                    </m:r>
                  </m:oMath>
                </a14:m>
                <a:endParaRPr lang="en-US" sz="2400" b="1" dirty="0" smtClean="0"/>
              </a:p>
              <a:p>
                <a:pPr marL="342900" indent="-342900">
                  <a:buFont typeface="Wingdings" pitchFamily="2" charset="2"/>
                  <a:buChar char="§"/>
                </a:pPr>
                <a:r>
                  <a:rPr lang="en-US" sz="2400" dirty="0" smtClean="0"/>
                  <a:t>Payoff/reward</a:t>
                </a:r>
                <a:r>
                  <a:rPr lang="en-US" sz="2400" b="1" dirty="0" smtClean="0"/>
                  <a:t> best arm</a:t>
                </a:r>
                <a:r>
                  <a:rPr lang="en-US" sz="2400" dirty="0" smtClean="0"/>
                  <a:t>: </a:t>
                </a:r>
                <a14:m>
                  <m:oMath xmlns:m="http://schemas.openxmlformats.org/officeDocument/2006/math">
                    <m:sSup>
                      <m:sSupPr>
                        <m:ctrlPr>
                          <a:rPr lang="en-US" sz="2400" i="1" smtClean="0">
                            <a:latin typeface="Cambria Math" panose="02040503050406030204" pitchFamily="18" charset="0"/>
                            <a:ea typeface="Cambria Math"/>
                          </a:rPr>
                        </m:ctrlPr>
                      </m:sSupPr>
                      <m:e>
                        <m:r>
                          <a:rPr lang="en-US" sz="2400" i="1" smtClean="0">
                            <a:latin typeface="Cambria Math"/>
                            <a:ea typeface="Cambria Math"/>
                          </a:rPr>
                          <m:t>𝜇</m:t>
                        </m:r>
                      </m:e>
                      <m:sup>
                        <m:r>
                          <a:rPr lang="en-US" sz="2400" i="1">
                            <a:latin typeface="Cambria Math"/>
                            <a:ea typeface="Cambria Math"/>
                          </a:rPr>
                          <m:t>∗</m:t>
                        </m:r>
                      </m:sup>
                    </m:sSup>
                    <m:r>
                      <a:rPr lang="en-US" sz="2400" b="1" i="1" smtClean="0">
                        <a:latin typeface="Cambria Math"/>
                      </a:rPr>
                      <m:t>=</m:t>
                    </m:r>
                    <m:r>
                      <a:rPr lang="en-US" sz="2400" b="1" i="1" smtClean="0">
                        <a:latin typeface="Cambria Math"/>
                      </a:rPr>
                      <m:t>𝒎𝒂𝒙</m:t>
                    </m:r>
                    <m:d>
                      <m:dPr>
                        <m:begChr m:val="{"/>
                        <m:endChr m:val="|"/>
                        <m:ctrlPr>
                          <a:rPr lang="en-US" sz="2400" b="1"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e>
                    </m:d>
                    <m:r>
                      <a:rPr lang="en-US" sz="2400" b="1" i="1" smtClean="0">
                        <a:latin typeface="Cambria Math"/>
                      </a:rPr>
                      <m:t> </m:t>
                    </m:r>
                    <m:r>
                      <a:rPr lang="en-US" sz="2400" b="1" i="1" smtClean="0">
                        <a:latin typeface="Cambria Math"/>
                      </a:rPr>
                      <m:t>𝒂</m:t>
                    </m:r>
                    <m:r>
                      <a:rPr lang="en-US" sz="2400" b="1" i="1" smtClean="0">
                        <a:latin typeface="Cambria Math"/>
                      </a:rPr>
                      <m:t>=</m:t>
                    </m:r>
                    <m:r>
                      <a:rPr lang="en-US" sz="2400" b="1" i="1" smtClean="0">
                        <a:latin typeface="Cambria Math"/>
                      </a:rPr>
                      <m:t>𝟏</m:t>
                    </m:r>
                    <m:r>
                      <a:rPr lang="en-US" sz="2400" b="1" i="1" smtClean="0">
                        <a:latin typeface="Cambria Math"/>
                      </a:rPr>
                      <m:t>, …,</m:t>
                    </m:r>
                    <m:r>
                      <a:rPr lang="en-US" sz="2400" b="1" i="1" smtClean="0">
                        <a:latin typeface="Cambria Math"/>
                      </a:rPr>
                      <m:t>𝒌</m:t>
                    </m:r>
                    <m:r>
                      <a:rPr lang="en-US" sz="2400" b="1" i="1" smtClean="0">
                        <a:latin typeface="Cambria Math"/>
                      </a:rPr>
                      <m:t>}</m:t>
                    </m:r>
                  </m:oMath>
                </a14:m>
                <a:endParaRPr lang="en-US" sz="2400" b="1" dirty="0" smtClean="0"/>
              </a:p>
              <a:p>
                <a:pPr marL="342900" indent="-342900">
                  <a:buFont typeface="Wingdings" pitchFamily="2" charset="2"/>
                  <a:buChar char="§"/>
                </a:pPr>
                <a:r>
                  <a:rPr lang="en-US" sz="2400" dirty="0" smtClean="0"/>
                  <a:t>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b="0" i="1" smtClean="0">
                            <a:latin typeface="Cambria Math"/>
                          </a:rPr>
                          <m:t>𝑖</m:t>
                        </m:r>
                      </m:e>
                      <m:sub>
                        <m:r>
                          <a:rPr lang="en-US" sz="2400" b="0" i="1" smtClean="0">
                            <a:latin typeface="Cambria Math"/>
                            <a:ea typeface="Cambria Math"/>
                          </a:rPr>
                          <m:t>1</m:t>
                        </m:r>
                      </m:sub>
                    </m:sSub>
                    <m:r>
                      <a:rPr lang="en-US" sz="2400" b="0" i="1" smtClean="0">
                        <a:latin typeface="Cambria Math"/>
                      </a:rPr>
                      <m:t>, …</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𝑖</m:t>
                        </m:r>
                      </m:e>
                      <m:sub>
                        <m:r>
                          <a:rPr lang="en-US" sz="2400" b="0" i="1" smtClean="0">
                            <a:latin typeface="Cambria Math"/>
                          </a:rPr>
                          <m:t>𝑇</m:t>
                        </m:r>
                      </m:sub>
                    </m:sSub>
                  </m:oMath>
                </a14:m>
                <a:r>
                  <a:rPr lang="en-US" sz="2400" dirty="0" smtClean="0"/>
                  <a:t> be the sequence of arms pulled</a:t>
                </a:r>
              </a:p>
              <a:p>
                <a:pPr marL="342900" indent="-342900">
                  <a:buFont typeface="Wingdings" pitchFamily="2" charset="2"/>
                  <a:buChar char="§"/>
                </a:pPr>
                <a:r>
                  <a:rPr lang="en-US" sz="2400" dirty="0" smtClean="0"/>
                  <a:t>Instantaneous regret at time t: </a:t>
                </a:r>
                <a14:m>
                  <m:oMath xmlns:m="http://schemas.openxmlformats.org/officeDocument/2006/math">
                    <m:sSub>
                      <m:sSubPr>
                        <m:ctrlPr>
                          <a:rPr lang="en-US" sz="2400" i="1" smtClean="0">
                            <a:solidFill>
                              <a:schemeClr val="tx2">
                                <a:lumMod val="60000"/>
                                <a:lumOff val="40000"/>
                              </a:schemeClr>
                            </a:solidFill>
                            <a:latin typeface="Cambria Math" panose="02040503050406030204" pitchFamily="18" charset="0"/>
                          </a:rPr>
                        </m:ctrlPr>
                      </m:sSubPr>
                      <m:e>
                        <m:r>
                          <a:rPr lang="en-US" sz="2400" i="1">
                            <a:solidFill>
                              <a:schemeClr val="tx2">
                                <a:lumMod val="60000"/>
                                <a:lumOff val="40000"/>
                              </a:schemeClr>
                            </a:solidFill>
                            <a:latin typeface="Cambria Math"/>
                          </a:rPr>
                          <m:t> </m:t>
                        </m:r>
                        <m:r>
                          <a:rPr lang="en-US" sz="2400" b="0" i="1" smtClean="0">
                            <a:solidFill>
                              <a:schemeClr val="tx2">
                                <a:lumMod val="60000"/>
                                <a:lumOff val="40000"/>
                              </a:schemeClr>
                            </a:solidFill>
                            <a:latin typeface="Cambria Math"/>
                          </a:rPr>
                          <m:t>𝑟</m:t>
                        </m:r>
                      </m:e>
                      <m:sub>
                        <m:r>
                          <a:rPr lang="en-US" sz="2400" b="0" i="1" smtClean="0">
                            <a:solidFill>
                              <a:schemeClr val="tx2">
                                <a:lumMod val="60000"/>
                                <a:lumOff val="40000"/>
                              </a:schemeClr>
                            </a:solidFill>
                            <a:latin typeface="Cambria Math"/>
                          </a:rPr>
                          <m:t>𝑡</m:t>
                        </m:r>
                      </m:sub>
                    </m:sSub>
                    <m:r>
                      <a:rPr lang="en-US" sz="2400" b="0" i="1" smtClean="0">
                        <a:solidFill>
                          <a:schemeClr val="tx2">
                            <a:lumMod val="60000"/>
                            <a:lumOff val="40000"/>
                          </a:schemeClr>
                        </a:solidFill>
                        <a:latin typeface="Cambria Math"/>
                      </a:rPr>
                      <m:t>=</m:t>
                    </m:r>
                    <m:sSup>
                      <m:sSupPr>
                        <m:ctrlPr>
                          <a:rPr lang="en-US" sz="2400" i="1">
                            <a:solidFill>
                              <a:schemeClr val="tx2">
                                <a:lumMod val="60000"/>
                                <a:lumOff val="40000"/>
                              </a:schemeClr>
                            </a:solidFill>
                            <a:latin typeface="Cambria Math" panose="02040503050406030204" pitchFamily="18" charset="0"/>
                            <a:ea typeface="Cambria Math"/>
                          </a:rPr>
                        </m:ctrlPr>
                      </m:sSupPr>
                      <m:e>
                        <m:r>
                          <a:rPr lang="en-US" sz="2400" i="1">
                            <a:solidFill>
                              <a:schemeClr val="tx2">
                                <a:lumMod val="60000"/>
                                <a:lumOff val="40000"/>
                              </a:schemeClr>
                            </a:solidFill>
                            <a:latin typeface="Cambria Math"/>
                            <a:ea typeface="Cambria Math"/>
                          </a:rPr>
                          <m:t>𝜇</m:t>
                        </m:r>
                      </m:e>
                      <m:sup>
                        <m:r>
                          <a:rPr lang="en-US" sz="2400" i="1">
                            <a:solidFill>
                              <a:schemeClr val="tx2">
                                <a:lumMod val="60000"/>
                                <a:lumOff val="40000"/>
                              </a:schemeClr>
                            </a:solidFill>
                            <a:latin typeface="Cambria Math"/>
                            <a:ea typeface="Cambria Math"/>
                          </a:rPr>
                          <m:t>∗</m:t>
                        </m:r>
                      </m:sup>
                    </m:sSup>
                    <m:r>
                      <a:rPr lang="en-US" sz="2400" b="0" i="0" smtClean="0">
                        <a:solidFill>
                          <a:schemeClr val="tx2">
                            <a:lumMod val="60000"/>
                            <a:lumOff val="40000"/>
                          </a:schemeClr>
                        </a:solidFill>
                        <a:latin typeface="Cambria Math"/>
                        <a:ea typeface="Cambria Math"/>
                      </a:rPr>
                      <m:t>−</m:t>
                    </m:r>
                    <m:sSub>
                      <m:sSubPr>
                        <m:ctrlPr>
                          <a:rPr lang="en-US" sz="2400" i="1">
                            <a:solidFill>
                              <a:schemeClr val="tx2">
                                <a:lumMod val="60000"/>
                                <a:lumOff val="40000"/>
                              </a:schemeClr>
                            </a:solidFill>
                            <a:latin typeface="Cambria Math" panose="02040503050406030204" pitchFamily="18" charset="0"/>
                          </a:rPr>
                        </m:ctrlPr>
                      </m:sSubPr>
                      <m:e>
                        <m:r>
                          <a:rPr lang="en-US" sz="2400" i="1">
                            <a:solidFill>
                              <a:schemeClr val="tx2">
                                <a:lumMod val="60000"/>
                                <a:lumOff val="40000"/>
                              </a:schemeClr>
                            </a:solidFill>
                            <a:latin typeface="Cambria Math"/>
                          </a:rPr>
                          <m:t> </m:t>
                        </m:r>
                        <m:r>
                          <a:rPr lang="en-US" sz="2400" i="1">
                            <a:solidFill>
                              <a:schemeClr val="tx2">
                                <a:lumMod val="60000"/>
                                <a:lumOff val="40000"/>
                              </a:schemeClr>
                            </a:solidFill>
                            <a:latin typeface="Cambria Math"/>
                            <a:ea typeface="Cambria Math"/>
                          </a:rPr>
                          <m:t>𝜇</m:t>
                        </m:r>
                      </m:e>
                      <m:sub>
                        <m:sSub>
                          <m:sSubPr>
                            <m:ctrlPr>
                              <a:rPr lang="en-US" sz="2400" i="1">
                                <a:solidFill>
                                  <a:schemeClr val="tx2">
                                    <a:lumMod val="60000"/>
                                    <a:lumOff val="40000"/>
                                  </a:schemeClr>
                                </a:solidFill>
                                <a:latin typeface="Cambria Math" panose="02040503050406030204" pitchFamily="18" charset="0"/>
                              </a:rPr>
                            </m:ctrlPr>
                          </m:sSubPr>
                          <m:e>
                            <m:r>
                              <a:rPr lang="en-US" sz="2400" i="1">
                                <a:solidFill>
                                  <a:schemeClr val="tx2">
                                    <a:lumMod val="60000"/>
                                    <a:lumOff val="40000"/>
                                  </a:schemeClr>
                                </a:solidFill>
                                <a:latin typeface="Cambria Math"/>
                              </a:rPr>
                              <m:t> </m:t>
                            </m:r>
                            <m:r>
                              <a:rPr lang="en-US" sz="2400" i="1">
                                <a:solidFill>
                                  <a:schemeClr val="tx2">
                                    <a:lumMod val="60000"/>
                                    <a:lumOff val="40000"/>
                                  </a:schemeClr>
                                </a:solidFill>
                                <a:latin typeface="Cambria Math"/>
                              </a:rPr>
                              <m:t>𝑎</m:t>
                            </m:r>
                          </m:e>
                          <m:sub>
                            <m:r>
                              <a:rPr lang="en-US" sz="2400" i="1">
                                <a:solidFill>
                                  <a:schemeClr val="tx2">
                                    <a:lumMod val="60000"/>
                                    <a:lumOff val="40000"/>
                                  </a:schemeClr>
                                </a:solidFill>
                                <a:latin typeface="Cambria Math"/>
                              </a:rPr>
                              <m:t>𝑡</m:t>
                            </m:r>
                          </m:sub>
                        </m:sSub>
                      </m:sub>
                    </m:sSub>
                  </m:oMath>
                </a14:m>
                <a:endParaRPr lang="en-US" sz="2400" b="1" dirty="0" smtClean="0"/>
              </a:p>
              <a:p>
                <a:pPr marL="342900" indent="-342900">
                  <a:buFont typeface="Wingdings" pitchFamily="2" charset="2"/>
                  <a:buChar char="§"/>
                </a:pPr>
                <a:r>
                  <a:rPr lang="en-US" sz="2400" dirty="0" smtClean="0"/>
                  <a:t>Total regret: </a:t>
                </a:r>
              </a:p>
              <a:p>
                <a:pPr marL="1257300" lvl="2" indent="-342900">
                  <a:buFont typeface="Wingdings" pitchFamily="2" charset="2"/>
                  <a:buChar char="§"/>
                </a:pPr>
                <a14:m>
                  <m:oMath xmlns:m="http://schemas.openxmlformats.org/officeDocument/2006/math">
                    <m:sSub>
                      <m:sSubPr>
                        <m:ctrlPr>
                          <a:rPr lang="en-US" sz="2400" b="1" i="1" smtClean="0">
                            <a:solidFill>
                              <a:schemeClr val="tx2">
                                <a:lumMod val="60000"/>
                                <a:lumOff val="40000"/>
                              </a:schemeClr>
                            </a:solidFill>
                            <a:latin typeface="Cambria Math" panose="02040503050406030204" pitchFamily="18" charset="0"/>
                          </a:rPr>
                        </m:ctrlPr>
                      </m:sSubPr>
                      <m:e>
                        <m:r>
                          <a:rPr lang="en-US" sz="2400" b="1" i="1">
                            <a:solidFill>
                              <a:schemeClr val="tx2">
                                <a:lumMod val="60000"/>
                                <a:lumOff val="40000"/>
                              </a:schemeClr>
                            </a:solidFill>
                            <a:latin typeface="Cambria Math"/>
                          </a:rPr>
                          <m:t> </m:t>
                        </m:r>
                        <m:r>
                          <a:rPr lang="en-US" sz="2400" b="1" i="1" smtClean="0">
                            <a:solidFill>
                              <a:schemeClr val="tx2">
                                <a:lumMod val="60000"/>
                                <a:lumOff val="40000"/>
                              </a:schemeClr>
                            </a:solidFill>
                            <a:latin typeface="Cambria Math"/>
                          </a:rPr>
                          <m:t>𝑹</m:t>
                        </m:r>
                      </m:e>
                      <m:sub>
                        <m:r>
                          <a:rPr lang="en-US" sz="2400" b="1" i="1" smtClean="0">
                            <a:solidFill>
                              <a:schemeClr val="tx2">
                                <a:lumMod val="60000"/>
                                <a:lumOff val="40000"/>
                              </a:schemeClr>
                            </a:solidFill>
                            <a:latin typeface="Cambria Math"/>
                          </a:rPr>
                          <m:t>𝑻</m:t>
                        </m:r>
                      </m:sub>
                    </m:sSub>
                  </m:oMath>
                </a14:m>
                <a:r>
                  <a:rPr lang="en-US" sz="2400" dirty="0" smtClean="0">
                    <a:solidFill>
                      <a:schemeClr val="tx2">
                        <a:lumMod val="60000"/>
                        <a:lumOff val="40000"/>
                      </a:schemeClr>
                    </a:solidFill>
                  </a:rPr>
                  <a:t> = </a:t>
                </a:r>
                <a14:m>
                  <m:oMath xmlns:m="http://schemas.openxmlformats.org/officeDocument/2006/math">
                    <m:nary>
                      <m:naryPr>
                        <m:chr m:val="∑"/>
                        <m:limLoc m:val="subSup"/>
                        <m:ctrlPr>
                          <a:rPr lang="en-US" sz="2400" i="1">
                            <a:solidFill>
                              <a:schemeClr val="tx2">
                                <a:lumMod val="60000"/>
                                <a:lumOff val="40000"/>
                              </a:schemeClr>
                            </a:solidFill>
                            <a:latin typeface="Cambria Math" panose="02040503050406030204" pitchFamily="18" charset="0"/>
                          </a:rPr>
                        </m:ctrlPr>
                      </m:naryPr>
                      <m:sub>
                        <m:r>
                          <m:rPr>
                            <m:brk m:alnAt="25"/>
                          </m:rPr>
                          <a:rPr lang="en-US" sz="2400" i="1">
                            <a:solidFill>
                              <a:schemeClr val="tx2">
                                <a:lumMod val="60000"/>
                                <a:lumOff val="40000"/>
                              </a:schemeClr>
                            </a:solidFill>
                            <a:latin typeface="Cambria Math"/>
                          </a:rPr>
                          <m:t>𝑡</m:t>
                        </m:r>
                        <m:r>
                          <a:rPr lang="en-US" sz="2400" i="1">
                            <a:solidFill>
                              <a:schemeClr val="tx2">
                                <a:lumMod val="60000"/>
                                <a:lumOff val="40000"/>
                              </a:schemeClr>
                            </a:solidFill>
                            <a:latin typeface="Cambria Math"/>
                          </a:rPr>
                          <m:t>=1</m:t>
                        </m:r>
                      </m:sub>
                      <m:sup>
                        <m:r>
                          <a:rPr lang="en-US" sz="2400" i="1">
                            <a:solidFill>
                              <a:schemeClr val="tx2">
                                <a:lumMod val="60000"/>
                                <a:lumOff val="40000"/>
                              </a:schemeClr>
                            </a:solidFill>
                            <a:latin typeface="Cambria Math"/>
                          </a:rPr>
                          <m:t>𝑇</m:t>
                        </m:r>
                      </m:sup>
                      <m:e>
                        <m:sSub>
                          <m:sSubPr>
                            <m:ctrlPr>
                              <a:rPr lang="en-US" sz="2400" b="1" i="1">
                                <a:solidFill>
                                  <a:schemeClr val="tx2">
                                    <a:lumMod val="60000"/>
                                    <a:lumOff val="40000"/>
                                  </a:schemeClr>
                                </a:solidFill>
                                <a:latin typeface="Cambria Math" panose="02040503050406030204" pitchFamily="18" charset="0"/>
                              </a:rPr>
                            </m:ctrlPr>
                          </m:sSubPr>
                          <m:e>
                            <m:r>
                              <a:rPr lang="en-US" sz="2400" b="1" i="1">
                                <a:solidFill>
                                  <a:schemeClr val="tx2">
                                    <a:lumMod val="60000"/>
                                    <a:lumOff val="40000"/>
                                  </a:schemeClr>
                                </a:solidFill>
                                <a:latin typeface="Cambria Math"/>
                              </a:rPr>
                              <m:t> </m:t>
                            </m:r>
                            <m:r>
                              <a:rPr lang="en-US" sz="2400" b="1" i="1" smtClean="0">
                                <a:solidFill>
                                  <a:schemeClr val="tx2">
                                    <a:lumMod val="60000"/>
                                    <a:lumOff val="40000"/>
                                  </a:schemeClr>
                                </a:solidFill>
                                <a:latin typeface="Cambria Math"/>
                              </a:rPr>
                              <m:t>𝒓</m:t>
                            </m:r>
                          </m:e>
                          <m:sub>
                            <m:r>
                              <a:rPr lang="en-US" sz="2400" b="1" i="1">
                                <a:solidFill>
                                  <a:schemeClr val="tx2">
                                    <a:lumMod val="60000"/>
                                    <a:lumOff val="40000"/>
                                  </a:schemeClr>
                                </a:solidFill>
                                <a:latin typeface="Cambria Math"/>
                              </a:rPr>
                              <m:t>𝒕</m:t>
                            </m:r>
                          </m:sub>
                        </m:sSub>
                      </m:e>
                    </m:nary>
                  </m:oMath>
                </a14:m>
                <a:endParaRPr lang="en-US" sz="2400" b="1" dirty="0" smtClean="0"/>
              </a:p>
              <a:p>
                <a:pPr marL="342900" indent="-342900">
                  <a:buFont typeface="Wingdings" pitchFamily="2" charset="2"/>
                  <a:buChar char="§"/>
                </a:pPr>
                <a:r>
                  <a:rPr lang="en-US" sz="2400" dirty="0" smtClean="0"/>
                  <a:t>Typical goal: arm allocation strategy that guarantees :</a:t>
                </a:r>
              </a:p>
              <a:p>
                <a:pPr lvl="3">
                  <a:buFont typeface="Wingdings" panose="05000000000000000000" pitchFamily="2" charset="2"/>
                  <a:buChar char="§"/>
                </a:pPr>
                <a14:m>
                  <m:oMath xmlns:m="http://schemas.openxmlformats.org/officeDocument/2006/math">
                    <m:f>
                      <m:fPr>
                        <m:ctrlPr>
                          <a:rPr lang="en-US" sz="2400" i="1" smtClean="0">
                            <a:latin typeface="Cambria Math" panose="02040503050406030204" pitchFamily="18" charset="0"/>
                          </a:rPr>
                        </m:ctrlPr>
                      </m:fPr>
                      <m:num>
                        <m:sSub>
                          <m:sSubPr>
                            <m:ctrlPr>
                              <a:rPr lang="en-US" sz="2400" b="1" i="1">
                                <a:latin typeface="Cambria Math" panose="02040503050406030204" pitchFamily="18" charset="0"/>
                              </a:rPr>
                            </m:ctrlPr>
                          </m:sSubPr>
                          <m:e>
                            <m:r>
                              <a:rPr lang="en-US" sz="2400" b="1" i="1">
                                <a:latin typeface="Cambria Math"/>
                              </a:rPr>
                              <m:t> </m:t>
                            </m:r>
                            <m:r>
                              <a:rPr lang="en-US" sz="2400" b="1" i="1">
                                <a:latin typeface="Cambria Math"/>
                              </a:rPr>
                              <m:t>𝑹</m:t>
                            </m:r>
                          </m:e>
                          <m:sub>
                            <m:r>
                              <a:rPr lang="en-US" sz="2400" b="1" i="1">
                                <a:latin typeface="Cambria Math"/>
                              </a:rPr>
                              <m:t>𝑻</m:t>
                            </m:r>
                          </m:sub>
                        </m:sSub>
                      </m:num>
                      <m:den>
                        <m:r>
                          <a:rPr lang="en-US" sz="2400" b="0" i="1" smtClean="0">
                            <a:latin typeface="Cambria Math"/>
                          </a:rPr>
                          <m:t>𝑇</m:t>
                        </m:r>
                      </m:den>
                    </m:f>
                    <m:r>
                      <a:rPr lang="en-US" sz="2400" b="0" i="0" smtClean="0">
                        <a:latin typeface="Cambria Math"/>
                      </a:rPr>
                      <m:t>→0 </m:t>
                    </m:r>
                    <m:r>
                      <m:rPr>
                        <m:sty m:val="p"/>
                      </m:rPr>
                      <a:rPr lang="en-US" sz="2400" b="0" i="0" smtClean="0">
                        <a:latin typeface="Cambria Math"/>
                      </a:rPr>
                      <m:t>as</m:t>
                    </m:r>
                    <m:r>
                      <a:rPr lang="en-US" sz="2400" b="0" i="0" smtClean="0">
                        <a:latin typeface="Cambria Math"/>
                      </a:rPr>
                      <m:t> </m:t>
                    </m:r>
                    <m:r>
                      <m:rPr>
                        <m:sty m:val="p"/>
                      </m:rPr>
                      <a:rPr lang="en-US" sz="2400" b="0" i="0" smtClean="0">
                        <a:latin typeface="Cambria Math"/>
                      </a:rPr>
                      <m:t>T</m:t>
                    </m:r>
                    <m:r>
                      <a:rPr lang="en-US" sz="2400" b="0" i="0" smtClean="0">
                        <a:latin typeface="Cambria Math"/>
                      </a:rPr>
                      <m:t>→</m:t>
                    </m:r>
                    <m:r>
                      <a:rPr lang="en-US" sz="2400" b="0" i="1" smtClean="0">
                        <a:latin typeface="Cambria Math"/>
                        <a:ea typeface="Cambria Math"/>
                      </a:rPr>
                      <m:t>∞</m:t>
                    </m:r>
                  </m:oMath>
                </a14:m>
                <a:endParaRPr lang="en-US" sz="2400" dirty="0" smtClean="0"/>
              </a:p>
            </p:txBody>
          </p:sp>
        </mc:Choice>
        <mc:Fallback xmlns="">
          <p:sp>
            <p:nvSpPr>
              <p:cNvPr id="6" name="矩形 8"/>
              <p:cNvSpPr>
                <a:spLocks noGrp="1" noRot="1" noChangeAspect="1" noMove="1" noResize="1" noEditPoints="1" noAdjustHandles="1" noChangeArrowheads="1" noChangeShapeType="1" noTextEdit="1"/>
              </p:cNvSpPr>
              <p:nvPr>
                <p:ph idx="1"/>
              </p:nvPr>
            </p:nvSpPr>
            <p:spPr>
              <a:xfrm>
                <a:off x="457200" y="1600200"/>
                <a:ext cx="8229600" cy="3804824"/>
              </a:xfrm>
              <a:prstGeom prst="rect">
                <a:avLst/>
              </a:prstGeom>
              <a:blipFill rotWithShape="0">
                <a:blip r:embed="rId3"/>
                <a:stretch>
                  <a:fillRect l="-963" t="-1282"/>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533400" y="196850"/>
            <a:ext cx="6934200" cy="1143000"/>
          </a:xfrm>
        </p:spPr>
        <p:txBody>
          <a:bodyPr/>
          <a:lstStyle/>
          <a:p>
            <a:pPr algn="l"/>
            <a:r>
              <a:rPr lang="en-US" altLang="en-US" sz="4000" smtClean="0"/>
              <a:t>Allocation Strategies</a:t>
            </a:r>
          </a:p>
        </p:txBody>
      </p:sp>
      <p:sp>
        <p:nvSpPr>
          <p:cNvPr id="50180" name="矩形 6"/>
          <p:cNvSpPr>
            <a:spLocks noChangeArrowheads="1"/>
          </p:cNvSpPr>
          <p:nvPr/>
        </p:nvSpPr>
        <p:spPr bwMode="auto">
          <a:xfrm>
            <a:off x="533400" y="6215063"/>
            <a:ext cx="6019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a:t>[1] CS246 Mining Massive Data Sets 2015, Stanford University</a:t>
            </a:r>
          </a:p>
        </p:txBody>
      </p:sp>
      <p:sp>
        <p:nvSpPr>
          <p:cNvPr id="5" name="Rectangular Callout 4"/>
          <p:cNvSpPr>
            <a:spLocks noRot="1" noChangeAspect="1" noMove="1" noResize="1" noEditPoints="1" noAdjustHandles="1" noChangeArrowheads="1" noChangeShapeType="1" noTextEdit="1"/>
          </p:cNvSpPr>
          <p:nvPr/>
        </p:nvSpPr>
        <p:spPr>
          <a:xfrm>
            <a:off x="4991100" y="4876801"/>
            <a:ext cx="3848100" cy="838199"/>
          </a:xfrm>
          <a:prstGeom prst="wedgeRectCallout">
            <a:avLst>
              <a:gd name="adj1" fmla="val 14307"/>
              <a:gd name="adj2" fmla="val -80078"/>
            </a:avLst>
          </a:prstGeom>
          <a:blipFill rotWithShape="0">
            <a:blip r:embed="rId3"/>
            <a:stretch>
              <a:fillRect l="-1102"/>
            </a:stretch>
          </a:blipFill>
          <a:ln>
            <a:solidFill>
              <a:schemeClr val="tx2">
                <a:lumMod val="40000"/>
                <a:lumOff val="60000"/>
              </a:schemeClr>
            </a:solidFill>
          </a:ln>
        </p:spPr>
        <p:txBody>
          <a:bodyPr/>
          <a:lstStyle/>
          <a:p>
            <a:r>
              <a:rPr lang="en-US">
                <a:noFill/>
              </a:rPr>
              <a:t> </a:t>
            </a:r>
          </a:p>
        </p:txBody>
      </p:sp>
      <mc:AlternateContent xmlns:mc="http://schemas.openxmlformats.org/markup-compatibility/2006" xmlns:a14="http://schemas.microsoft.com/office/drawing/2010/main">
        <mc:Choice Requires="a14">
          <p:sp>
            <p:nvSpPr>
              <p:cNvPr id="8" name="矩形 8"/>
              <p:cNvSpPr>
                <a:spLocks noGrp="1"/>
              </p:cNvSpPr>
              <p:nvPr>
                <p:ph idx="1"/>
              </p:nvPr>
            </p:nvSpPr>
            <p:spPr>
              <a:xfrm>
                <a:off x="533400" y="1825705"/>
                <a:ext cx="8229600" cy="433516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If we knew the payoffs, which arm should we pull?</a:t>
                </a:r>
                <a:r>
                  <a:rPr lang="en-US" sz="2400" b="1" dirty="0" smtClean="0"/>
                  <a:t> </a:t>
                </a:r>
                <a:endParaRPr lang="en-US" sz="2400" b="1" dirty="0" smtClean="0">
                  <a:ea typeface="Cambria Math"/>
                </a:endParaRPr>
              </a:p>
              <a:p>
                <a:pPr marL="800100" lvl="1" indent="-342900">
                  <a:buFont typeface="Wingdings" pitchFamily="2" charset="2"/>
                  <a:buChar char="§"/>
                </a:pPr>
                <a:r>
                  <a:rPr lang="en-US" sz="2400" b="1" dirty="0" smtClean="0"/>
                  <a:t>best arm</a:t>
                </a:r>
                <a:r>
                  <a:rPr lang="en-US" sz="2400" dirty="0" smtClean="0"/>
                  <a:t>: </a:t>
                </a:r>
                <a14:m>
                  <m:oMath xmlns:m="http://schemas.openxmlformats.org/officeDocument/2006/math">
                    <m:sSup>
                      <m:sSupPr>
                        <m:ctrlPr>
                          <a:rPr lang="en-US" sz="2400" i="1" smtClean="0">
                            <a:latin typeface="Cambria Math" panose="02040503050406030204" pitchFamily="18" charset="0"/>
                            <a:ea typeface="Cambria Math"/>
                          </a:rPr>
                        </m:ctrlPr>
                      </m:sSupPr>
                      <m:e>
                        <m:r>
                          <a:rPr lang="en-US" sz="2400" i="1" smtClean="0">
                            <a:latin typeface="Cambria Math"/>
                            <a:ea typeface="Cambria Math"/>
                          </a:rPr>
                          <m:t>𝜇</m:t>
                        </m:r>
                      </m:e>
                      <m:sup>
                        <m:r>
                          <a:rPr lang="en-US" sz="2400" i="1">
                            <a:latin typeface="Cambria Math"/>
                            <a:ea typeface="Cambria Math"/>
                          </a:rPr>
                          <m:t>∗</m:t>
                        </m:r>
                      </m:sup>
                    </m:sSup>
                    <m:r>
                      <a:rPr lang="en-US" sz="2400" b="1" i="1" smtClean="0">
                        <a:latin typeface="Cambria Math"/>
                      </a:rPr>
                      <m:t>=</m:t>
                    </m:r>
                    <m:r>
                      <a:rPr lang="en-US" sz="2400" b="1" i="1" smtClean="0">
                        <a:latin typeface="Cambria Math"/>
                      </a:rPr>
                      <m:t>𝒎𝒂𝒙</m:t>
                    </m:r>
                    <m:d>
                      <m:dPr>
                        <m:begChr m:val="{"/>
                        <m:endChr m:val="|"/>
                        <m:ctrlPr>
                          <a:rPr lang="en-US" sz="2400" b="1"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e>
                    </m:d>
                    <m:r>
                      <a:rPr lang="en-US" sz="2400" b="1" i="1" smtClean="0">
                        <a:latin typeface="Cambria Math"/>
                      </a:rPr>
                      <m:t> </m:t>
                    </m:r>
                    <m:r>
                      <a:rPr lang="en-US" sz="2400" b="1" i="1" smtClean="0">
                        <a:latin typeface="Cambria Math"/>
                      </a:rPr>
                      <m:t>𝒂</m:t>
                    </m:r>
                    <m:r>
                      <a:rPr lang="en-US" sz="2400" b="1" i="1" smtClean="0">
                        <a:latin typeface="Cambria Math"/>
                      </a:rPr>
                      <m:t>=</m:t>
                    </m:r>
                    <m:r>
                      <a:rPr lang="en-US" sz="2400" b="1" i="1" smtClean="0">
                        <a:latin typeface="Cambria Math"/>
                      </a:rPr>
                      <m:t>𝟏</m:t>
                    </m:r>
                    <m:r>
                      <a:rPr lang="en-US" sz="2400" b="1" i="1" smtClean="0">
                        <a:latin typeface="Cambria Math"/>
                      </a:rPr>
                      <m:t>, …,</m:t>
                    </m:r>
                    <m:r>
                      <a:rPr lang="en-US" sz="2400" b="1" i="1" smtClean="0">
                        <a:latin typeface="Cambria Math"/>
                      </a:rPr>
                      <m:t>𝒌</m:t>
                    </m:r>
                    <m:r>
                      <a:rPr lang="en-US" sz="2400" b="1" i="1" smtClean="0">
                        <a:latin typeface="Cambria Math"/>
                      </a:rPr>
                      <m:t>}</m:t>
                    </m:r>
                  </m:oMath>
                </a14:m>
                <a:endParaRPr lang="en-US" sz="2400" b="1" dirty="0" smtClean="0"/>
              </a:p>
              <a:p>
                <a:pPr marL="342900" indent="-342900">
                  <a:buFont typeface="Wingdings" pitchFamily="2" charset="2"/>
                  <a:buChar char="§"/>
                </a:pPr>
                <a:r>
                  <a:rPr lang="en-US" sz="2400" dirty="0" smtClean="0"/>
                  <a:t>What if we only care about estimating payoff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oMath>
                </a14:m>
                <a:r>
                  <a:rPr lang="en-US" sz="2400" dirty="0" smtClean="0"/>
                  <a:t>?</a:t>
                </a:r>
              </a:p>
              <a:p>
                <a:pPr marL="800100" lvl="1" indent="-342900">
                  <a:buFont typeface="Wingdings" pitchFamily="2" charset="2"/>
                  <a:buChar char="§"/>
                </a:pPr>
                <a:r>
                  <a:rPr lang="en-US" sz="2400" dirty="0" smtClean="0"/>
                  <a:t>Pick each of </a:t>
                </a:r>
                <a:r>
                  <a:rPr lang="en-US" sz="2400" b="1" i="1" dirty="0" smtClean="0"/>
                  <a:t>k </a:t>
                </a:r>
                <a:r>
                  <a:rPr lang="en-US" sz="2400" dirty="0" smtClean="0"/>
                  <a:t>arms equally often : </a:t>
                </a:r>
                <a14:m>
                  <m:oMath xmlns:m="http://schemas.openxmlformats.org/officeDocument/2006/math">
                    <m:f>
                      <m:fPr>
                        <m:ctrlPr>
                          <a:rPr lang="en-US" sz="2400" i="1">
                            <a:latin typeface="Cambria Math" panose="02040503050406030204" pitchFamily="18" charset="0"/>
                          </a:rPr>
                        </m:ctrlPr>
                      </m:fPr>
                      <m:num>
                        <m:r>
                          <a:rPr lang="en-US" sz="2400" b="1" i="1" smtClean="0">
                            <a:latin typeface="Cambria Math"/>
                          </a:rPr>
                          <m:t>𝑻</m:t>
                        </m:r>
                      </m:num>
                      <m:den>
                        <m:r>
                          <a:rPr lang="en-US" sz="2400" b="0" i="1" smtClean="0">
                            <a:latin typeface="Cambria Math"/>
                          </a:rPr>
                          <m:t>𝑘</m:t>
                        </m:r>
                      </m:den>
                    </m:f>
                  </m:oMath>
                </a14:m>
                <a:endParaRPr lang="en-US" sz="2400" dirty="0" smtClean="0"/>
              </a:p>
              <a:p>
                <a:pPr marL="800100" lvl="1" indent="-342900">
                  <a:buFont typeface="Wingdings" pitchFamily="2" charset="2"/>
                  <a:buChar char="§"/>
                </a:pPr>
                <a:r>
                  <a:rPr lang="en-US" sz="2400" b="1" dirty="0" smtClean="0"/>
                  <a:t> Estimate</a:t>
                </a:r>
                <a:r>
                  <a:rPr lang="en-US" sz="2400" dirty="0" smtClean="0"/>
                  <a:t>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smtClean="0">
                                <a:latin typeface="Cambria Math" panose="02040503050406030204" pitchFamily="18" charset="0"/>
                              </a:rPr>
                            </m:ctrlPr>
                          </m:sSubPr>
                          <m:e>
                            <m:r>
                              <a:rPr lang="en-US" sz="2400" i="1">
                                <a:latin typeface="Cambria Math"/>
                              </a:rPr>
                              <m:t> </m:t>
                            </m:r>
                            <m:r>
                              <a:rPr lang="en-US" sz="2400" i="1" smtClean="0">
                                <a:latin typeface="Cambria Math"/>
                                <a:ea typeface="Cambria Math"/>
                              </a:rPr>
                              <m:t>𝜇</m:t>
                            </m:r>
                          </m:e>
                          <m:sub>
                            <m:r>
                              <a:rPr lang="en-US" sz="2400" b="0" i="1" smtClean="0">
                                <a:latin typeface="Cambria Math"/>
                              </a:rPr>
                              <m:t>𝑎</m:t>
                            </m:r>
                          </m:sub>
                        </m:sSub>
                      </m:e>
                    </m:acc>
                    <m:r>
                      <a:rPr lang="en-US" sz="2400" b="1" i="1">
                        <a:latin typeface="Cambria Math"/>
                      </a:rPr>
                      <m:t>=</m:t>
                    </m:r>
                    <m:nary>
                      <m:naryPr>
                        <m:chr m:val="∑"/>
                        <m:limLoc m:val="subSup"/>
                        <m:ctrlPr>
                          <a:rPr lang="en-US" sz="2400" i="1" smtClean="0">
                            <a:latin typeface="Cambria Math" panose="02040503050406030204" pitchFamily="18" charset="0"/>
                          </a:rPr>
                        </m:ctrlPr>
                      </m:naryPr>
                      <m:sub>
                        <m:r>
                          <m:rPr>
                            <m:brk m:alnAt="25"/>
                          </m:rPr>
                          <a:rPr lang="en-US" sz="2400" b="0" i="1" smtClean="0">
                            <a:latin typeface="Cambria Math"/>
                          </a:rPr>
                          <m:t>𝑗</m:t>
                        </m:r>
                        <m:r>
                          <a:rPr lang="en-US" sz="2400" b="0" i="1" smtClean="0">
                            <a:latin typeface="Cambria Math"/>
                          </a:rPr>
                          <m:t>=1</m:t>
                        </m:r>
                      </m:sub>
                      <m:sup>
                        <m:f>
                          <m:fPr>
                            <m:ctrlPr>
                              <a:rPr lang="en-US" sz="2400" b="0" i="1" smtClean="0">
                                <a:latin typeface="Cambria Math" panose="02040503050406030204" pitchFamily="18" charset="0"/>
                              </a:rPr>
                            </m:ctrlPr>
                          </m:fPr>
                          <m:num>
                            <m:r>
                              <a:rPr lang="en-US" sz="2400" b="0" i="1" smtClean="0">
                                <a:latin typeface="Cambria Math"/>
                              </a:rPr>
                              <m:t>𝑇</m:t>
                            </m:r>
                          </m:num>
                          <m:den>
                            <m:r>
                              <a:rPr lang="en-US" sz="2400" b="0" i="1" smtClean="0">
                                <a:latin typeface="Cambria Math"/>
                              </a:rPr>
                              <m:t>𝑘</m:t>
                            </m:r>
                          </m:den>
                        </m:f>
                      </m:sup>
                      <m:e>
                        <m:sSub>
                          <m:sSubPr>
                            <m:ctrlPr>
                              <a:rPr lang="en-US" sz="2400" i="1">
                                <a:latin typeface="Cambria Math" panose="02040503050406030204" pitchFamily="18" charset="0"/>
                              </a:rPr>
                            </m:ctrlPr>
                          </m:sSubPr>
                          <m:e>
                            <m:r>
                              <a:rPr lang="en-US" sz="2400" i="1">
                                <a:latin typeface="Cambria Math"/>
                              </a:rPr>
                              <m:t> </m:t>
                            </m:r>
                            <m:r>
                              <a:rPr lang="en-US" sz="2400" b="0" i="1" smtClean="0">
                                <a:latin typeface="Cambria Math"/>
                              </a:rPr>
                              <m:t>𝑋</m:t>
                            </m:r>
                          </m:e>
                          <m:sub>
                            <m:r>
                              <a:rPr lang="en-US" sz="2400" b="0" i="1" smtClean="0">
                                <a:latin typeface="Cambria Math"/>
                                <a:ea typeface="Cambria Math"/>
                              </a:rPr>
                              <m:t>𝑎</m:t>
                            </m:r>
                            <m:r>
                              <a:rPr lang="en-US" sz="2400" b="0" i="1" smtClean="0">
                                <a:latin typeface="Cambria Math"/>
                                <a:ea typeface="Cambria Math"/>
                              </a:rPr>
                              <m:t>,</m:t>
                            </m:r>
                            <m:r>
                              <a:rPr lang="en-US" sz="2400" b="0" i="1" smtClean="0">
                                <a:latin typeface="Cambria Math"/>
                                <a:ea typeface="Cambria Math"/>
                              </a:rPr>
                              <m:t>𝑗</m:t>
                            </m:r>
                          </m:sub>
                        </m:sSub>
                      </m:e>
                    </m:nary>
                    <m:r>
                      <a:rPr lang="en-US" sz="2400" b="0" i="1" smtClean="0">
                        <a:latin typeface="Cambria Math" panose="02040503050406030204" pitchFamily="18" charset="0"/>
                        <a:ea typeface="Cambria Math"/>
                      </a:rPr>
                      <m:t>/(</m:t>
                    </m:r>
                    <m:f>
                      <m:fPr>
                        <m:ctrlPr>
                          <a:rPr lang="en-US" sz="2400" i="1">
                            <a:latin typeface="Cambria Math" panose="02040503050406030204" pitchFamily="18" charset="0"/>
                          </a:rPr>
                        </m:ctrlPr>
                      </m:fPr>
                      <m:num>
                        <m:r>
                          <a:rPr lang="en-US" sz="2400" b="1" i="1">
                            <a:latin typeface="Cambria Math" panose="02040503050406030204" pitchFamily="18" charset="0"/>
                          </a:rPr>
                          <m:t>𝑻</m:t>
                        </m:r>
                      </m:num>
                      <m:den>
                        <m:r>
                          <a:rPr lang="en-US" sz="2400" i="1">
                            <a:latin typeface="Cambria Math" panose="02040503050406030204" pitchFamily="18" charset="0"/>
                          </a:rPr>
                          <m:t>𝑘</m:t>
                        </m:r>
                      </m:den>
                    </m:f>
                    <m:r>
                      <a:rPr lang="en-US" sz="2400" b="0" i="1" smtClean="0">
                        <a:latin typeface="Cambria Math" panose="02040503050406030204" pitchFamily="18" charset="0"/>
                      </a:rPr>
                      <m:t>)</m:t>
                    </m:r>
                  </m:oMath>
                </a14:m>
                <a:r>
                  <a:rPr lang="en-US" sz="2400" b="1" dirty="0" smtClean="0"/>
                  <a:t>               </a:t>
                </a:r>
                <a14:m>
                  <m:oMath xmlns:m="http://schemas.openxmlformats.org/officeDocument/2006/math">
                    <m:f>
                      <m:fPr>
                        <m:ctrlPr>
                          <a:rPr lang="en-US" sz="2400" i="1">
                            <a:latin typeface="Cambria Math" panose="02040503050406030204" pitchFamily="18" charset="0"/>
                          </a:rPr>
                        </m:ctrlPr>
                      </m:fPr>
                      <m:num>
                        <m:r>
                          <a:rPr lang="en-US" sz="2400" b="1" i="1">
                            <a:latin typeface="Cambria Math"/>
                          </a:rPr>
                          <m:t>𝒌</m:t>
                        </m:r>
                      </m:num>
                      <m:den>
                        <m:r>
                          <a:rPr lang="en-US" sz="2400" i="1">
                            <a:latin typeface="Cambria Math"/>
                          </a:rPr>
                          <m:t>𝑇</m:t>
                        </m:r>
                      </m:den>
                    </m:f>
                    <m:nary>
                      <m:naryPr>
                        <m:chr m:val="∑"/>
                        <m:limLoc m:val="subSup"/>
                        <m:ctrlPr>
                          <a:rPr lang="en-US" sz="2400" i="1">
                            <a:latin typeface="Cambria Math" panose="02040503050406030204" pitchFamily="18" charset="0"/>
                          </a:rPr>
                        </m:ctrlPr>
                      </m:naryPr>
                      <m:sub>
                        <m:r>
                          <m:rPr>
                            <m:brk m:alnAt="25"/>
                          </m:rPr>
                          <a:rPr lang="en-US" sz="2400" i="1">
                            <a:latin typeface="Cambria Math"/>
                          </a:rPr>
                          <m:t>𝑗</m:t>
                        </m:r>
                        <m:r>
                          <a:rPr lang="en-US" sz="2400" i="1">
                            <a:latin typeface="Cambria Math"/>
                          </a:rPr>
                          <m:t>=1</m:t>
                        </m:r>
                      </m:sub>
                      <m:sup>
                        <m:r>
                          <a:rPr lang="en-US" sz="2400" i="1">
                            <a:latin typeface="Cambria Math"/>
                          </a:rPr>
                          <m:t>𝑇</m:t>
                        </m:r>
                        <m:r>
                          <a:rPr lang="en-US" sz="2400" i="1">
                            <a:latin typeface="Cambria Math"/>
                          </a:rPr>
                          <m:t>/</m:t>
                        </m:r>
                        <m:r>
                          <a:rPr lang="en-US" sz="2400" i="1">
                            <a:latin typeface="Cambria Math"/>
                          </a:rPr>
                          <m:t>𝑘</m:t>
                        </m:r>
                      </m:sup>
                      <m:e>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𝑋</m:t>
                            </m:r>
                          </m:e>
                          <m:sub>
                            <m:r>
                              <a:rPr lang="en-US" sz="2400" i="1">
                                <a:latin typeface="Cambria Math"/>
                                <a:ea typeface="Cambria Math"/>
                              </a:rPr>
                              <m:t>𝑎</m:t>
                            </m:r>
                            <m:r>
                              <a:rPr lang="en-US" sz="2400" i="1">
                                <a:latin typeface="Cambria Math"/>
                                <a:ea typeface="Cambria Math"/>
                              </a:rPr>
                              <m:t>,</m:t>
                            </m:r>
                            <m:r>
                              <a:rPr lang="en-US" sz="2400" i="1">
                                <a:latin typeface="Cambria Math"/>
                                <a:ea typeface="Cambria Math"/>
                              </a:rPr>
                              <m:t>𝑗</m:t>
                            </m:r>
                          </m:sub>
                        </m:sSub>
                      </m:e>
                    </m:nary>
                  </m:oMath>
                </a14:m>
                <a:endParaRPr lang="en-US" sz="2400" b="1" dirty="0" smtClean="0"/>
              </a:p>
              <a:p>
                <a:pPr marL="800100" lvl="1" indent="-342900">
                  <a:buFont typeface="Wingdings" pitchFamily="2" charset="2"/>
                  <a:buChar char="§"/>
                </a:pPr>
                <a:r>
                  <a:rPr lang="en-US" sz="2400" dirty="0" smtClean="0"/>
                  <a:t>Total regret: </a:t>
                </a:r>
              </a:p>
              <a:p>
                <a:pPr marL="1257300" lvl="2" indent="-342900">
                  <a:buFont typeface="Wingdings" pitchFamily="2" charset="2"/>
                  <a:buChar char="§"/>
                </a:pP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 </m:t>
                        </m:r>
                        <m:r>
                          <a:rPr lang="en-US" sz="2400" b="1" i="1" smtClean="0">
                            <a:latin typeface="Cambria Math"/>
                          </a:rPr>
                          <m:t>𝑹</m:t>
                        </m:r>
                      </m:e>
                      <m:sub>
                        <m:r>
                          <a:rPr lang="en-US" sz="2400" b="1" i="1" smtClean="0">
                            <a:latin typeface="Cambria Math"/>
                          </a:rPr>
                          <m:t>𝑻</m:t>
                        </m:r>
                      </m:sub>
                    </m:sSub>
                  </m:oMath>
                </a14:m>
                <a:r>
                  <a:rPr lang="en-US" sz="2400" dirty="0" smtClean="0"/>
                  <a:t> = </a:t>
                </a:r>
                <a14:m>
                  <m:oMath xmlns:m="http://schemas.openxmlformats.org/officeDocument/2006/math">
                    <m:f>
                      <m:fPr>
                        <m:ctrlPr>
                          <a:rPr lang="en-US" sz="2400" i="1">
                            <a:latin typeface="Cambria Math" panose="02040503050406030204" pitchFamily="18" charset="0"/>
                          </a:rPr>
                        </m:ctrlPr>
                      </m:fPr>
                      <m:num>
                        <m:r>
                          <a:rPr lang="en-US" sz="2400" b="1" i="1">
                            <a:latin typeface="Cambria Math"/>
                          </a:rPr>
                          <m:t>𝑻</m:t>
                        </m:r>
                      </m:num>
                      <m:den>
                        <m:r>
                          <a:rPr lang="en-US" sz="2400" i="1">
                            <a:latin typeface="Cambria Math"/>
                          </a:rPr>
                          <m:t>𝑘</m:t>
                        </m:r>
                      </m:den>
                    </m:f>
                    <m:r>
                      <a:rPr lang="en-US" sz="2400" i="1" smtClean="0">
                        <a:latin typeface="Cambria Math"/>
                      </a:rPr>
                      <m:t> </m:t>
                    </m:r>
                    <m:nary>
                      <m:naryPr>
                        <m:chr m:val="∑"/>
                        <m:limLoc m:val="subSup"/>
                        <m:ctrlPr>
                          <a:rPr lang="en-US" sz="2400" i="1">
                            <a:latin typeface="Cambria Math" panose="02040503050406030204" pitchFamily="18" charset="0"/>
                          </a:rPr>
                        </m:ctrlPr>
                      </m:naryPr>
                      <m:sub>
                        <m:r>
                          <m:rPr>
                            <m:brk m:alnAt="1"/>
                          </m:rPr>
                          <a:rPr lang="en-US" sz="2400" b="0" i="1" smtClean="0">
                            <a:latin typeface="Cambria Math"/>
                          </a:rPr>
                          <m:t>𝑎</m:t>
                        </m:r>
                        <m:r>
                          <a:rPr lang="en-US" sz="2400" b="0" i="1" smtClean="0">
                            <a:latin typeface="Cambria Math"/>
                          </a:rPr>
                          <m:t>=1</m:t>
                        </m:r>
                      </m:sub>
                      <m:sup>
                        <m:r>
                          <a:rPr lang="en-US" sz="2400" b="0" i="1" smtClean="0">
                            <a:latin typeface="Cambria Math"/>
                          </a:rPr>
                          <m:t>𝑘</m:t>
                        </m:r>
                      </m:sup>
                      <m:e>
                        <m:r>
                          <a:rPr lang="en-US" sz="2400" b="0" i="1" smtClean="0">
                            <a:latin typeface="Cambria Math"/>
                          </a:rPr>
                          <m:t>(</m:t>
                        </m:r>
                        <m:sSup>
                          <m:sSupPr>
                            <m:ctrlPr>
                              <a:rPr lang="en-US" sz="2400" i="1">
                                <a:latin typeface="Cambria Math" panose="02040503050406030204" pitchFamily="18" charset="0"/>
                                <a:ea typeface="Cambria Math"/>
                              </a:rPr>
                            </m:ctrlPr>
                          </m:sSupPr>
                          <m:e>
                            <m:r>
                              <a:rPr lang="en-US" sz="2400" i="1">
                                <a:latin typeface="Cambria Math"/>
                                <a:ea typeface="Cambria Math"/>
                              </a:rPr>
                              <m:t>𝜇</m:t>
                            </m:r>
                          </m:e>
                          <m:sup>
                            <m:r>
                              <a:rPr lang="en-US" sz="2400" i="1">
                                <a:latin typeface="Cambria Math"/>
                                <a:ea typeface="Cambria Math"/>
                              </a:rPr>
                              <m:t>∗</m:t>
                            </m:r>
                          </m:sup>
                        </m:sSup>
                        <m:r>
                          <a:rPr lang="en-US" sz="2400" b="0" i="1" smtClean="0">
                            <a:latin typeface="Cambria Math"/>
                            <a:ea typeface="Cambria Math"/>
                          </a:rPr>
                          <m:t>−</m:t>
                        </m:r>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sub>
                        </m:sSub>
                        <m:r>
                          <a:rPr lang="en-US" sz="2400" b="0" i="1" smtClean="0">
                            <a:latin typeface="Cambria Math"/>
                          </a:rPr>
                          <m:t>)</m:t>
                        </m:r>
                        <m:r>
                          <a:rPr lang="en-US" sz="2400" b="1" i="1" smtClean="0">
                            <a:latin typeface="Cambria Math"/>
                          </a:rPr>
                          <m:t> </m:t>
                        </m:r>
                      </m:e>
                    </m:nary>
                  </m:oMath>
                </a14:m>
                <a:endParaRPr lang="en-US" sz="2400" b="1" dirty="0" smtClean="0"/>
              </a:p>
              <a:p>
                <a:pPr marL="800100" lvl="1" indent="-342900">
                  <a:buFont typeface="Wingdings" pitchFamily="2" charset="2"/>
                  <a:buChar char="§"/>
                </a:pPr>
                <a:endParaRPr lang="en-US" sz="2400" dirty="0" smtClean="0"/>
              </a:p>
            </p:txBody>
          </p:sp>
        </mc:Choice>
        <mc:Fallback xmlns="">
          <p:sp>
            <p:nvSpPr>
              <p:cNvPr id="8" name="矩形 8"/>
              <p:cNvSpPr>
                <a:spLocks noGrp="1" noRot="1" noChangeAspect="1" noMove="1" noResize="1" noEditPoints="1" noAdjustHandles="1" noChangeArrowheads="1" noChangeShapeType="1" noTextEdit="1"/>
              </p:cNvSpPr>
              <p:nvPr>
                <p:ph idx="1"/>
              </p:nvPr>
            </p:nvSpPr>
            <p:spPr>
              <a:xfrm>
                <a:off x="533400" y="1825705"/>
                <a:ext cx="8229600" cy="4335161"/>
              </a:xfrm>
              <a:prstGeom prst="rect">
                <a:avLst/>
              </a:prstGeom>
              <a:blipFill rotWithShape="0">
                <a:blip r:embed="rId4"/>
                <a:stretch>
                  <a:fillRect l="-1037" t="-1124"/>
                </a:stretch>
              </a:blipFill>
            </p:spPr>
            <p:txBody>
              <a:bodyPr/>
              <a:lstStyle/>
              <a:p>
                <a:r>
                  <a:rPr lang="en-US">
                    <a:noFill/>
                  </a:rPr>
                  <a:t> </a:t>
                </a:r>
              </a:p>
            </p:txBody>
          </p:sp>
        </mc:Fallback>
      </mc:AlternateContent>
      <p:sp>
        <p:nvSpPr>
          <p:cNvPr id="6" name="Right Arrow 5"/>
          <p:cNvSpPr/>
          <p:nvPr/>
        </p:nvSpPr>
        <p:spPr>
          <a:xfrm>
            <a:off x="5638800" y="4191000"/>
            <a:ext cx="533400" cy="304800"/>
          </a:xfrm>
          <a:prstGeom prst="right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algn="l" eaLnBrk="1" hangingPunct="1"/>
            <a:r>
              <a:rPr lang="en-US" altLang="en-US" sz="4000" smtClean="0"/>
              <a:t>Exploitation vs Exploration</a:t>
            </a:r>
          </a:p>
        </p:txBody>
      </p:sp>
      <p:sp>
        <p:nvSpPr>
          <p:cNvPr id="34818" name="Content Placeholder 2"/>
          <p:cNvSpPr>
            <a:spLocks noGrp="1"/>
          </p:cNvSpPr>
          <p:nvPr>
            <p:ph idx="1"/>
          </p:nvPr>
        </p:nvSpPr>
        <p:spPr>
          <a:xfrm>
            <a:off x="457200" y="1524000"/>
            <a:ext cx="8229600" cy="4800600"/>
          </a:xfrm>
        </p:spPr>
        <p:txBody>
          <a:bodyPr/>
          <a:lstStyle/>
          <a:p>
            <a:pPr eaLnBrk="1" hangingPunct="1">
              <a:lnSpc>
                <a:spcPct val="80000"/>
              </a:lnSpc>
              <a:buFont typeface="Wingdings" panose="05000000000000000000" pitchFamily="2" charset="2"/>
              <a:buChar char="§"/>
              <a:defRPr/>
            </a:pPr>
            <a:r>
              <a:rPr lang="en-US" altLang="en-US" sz="2400" dirty="0" smtClean="0"/>
              <a:t>Tradeoff:</a:t>
            </a:r>
          </a:p>
          <a:p>
            <a:pPr lvl="1" eaLnBrk="1" hangingPunct="1">
              <a:lnSpc>
                <a:spcPct val="80000"/>
              </a:lnSpc>
              <a:buFont typeface="Wingdings" panose="05000000000000000000" pitchFamily="2" charset="2"/>
              <a:buChar char="§"/>
              <a:defRPr/>
            </a:pPr>
            <a:r>
              <a:rPr lang="en-US" altLang="en-US" sz="2400" dirty="0" smtClean="0"/>
              <a:t>Only </a:t>
            </a:r>
            <a:r>
              <a:rPr lang="en-US" altLang="en-US" sz="2400" dirty="0" smtClean="0">
                <a:solidFill>
                  <a:schemeClr val="tx2">
                    <a:lumMod val="60000"/>
                    <a:lumOff val="40000"/>
                  </a:schemeClr>
                </a:solidFill>
              </a:rPr>
              <a:t>exploitation</a:t>
            </a:r>
            <a:r>
              <a:rPr lang="en-US" altLang="en-US" sz="2400" dirty="0" smtClean="0"/>
              <a:t>(making decisions based on history data), you will have bad estimation for “best” items.</a:t>
            </a:r>
          </a:p>
          <a:p>
            <a:pPr lvl="1" eaLnBrk="1" hangingPunct="1">
              <a:lnSpc>
                <a:spcPct val="80000"/>
              </a:lnSpc>
              <a:buFont typeface="Wingdings" panose="05000000000000000000" pitchFamily="2" charset="2"/>
              <a:buChar char="§"/>
              <a:defRPr/>
            </a:pPr>
            <a:r>
              <a:rPr lang="en-US" altLang="en-US" sz="2400" dirty="0" smtClean="0"/>
              <a:t>Only </a:t>
            </a:r>
            <a:r>
              <a:rPr lang="en-US" altLang="en-US" sz="2400" dirty="0" smtClean="0">
                <a:solidFill>
                  <a:srgbClr val="FFC000"/>
                </a:solidFill>
              </a:rPr>
              <a:t>exploration</a:t>
            </a:r>
            <a:r>
              <a:rPr lang="en-US" altLang="en-US" sz="2400" dirty="0" smtClean="0"/>
              <a:t>(gathering data about arm payoffs), you will have low user’s engagement.</a:t>
            </a:r>
          </a:p>
          <a:p>
            <a:pPr eaLnBrk="1" hangingPunct="1">
              <a:lnSpc>
                <a:spcPct val="80000"/>
              </a:lnSpc>
              <a:defRPr/>
            </a:pPr>
            <a:endParaRPr lang="en-US" altLang="en-US" sz="2000" dirty="0" smtClean="0"/>
          </a:p>
          <a:p>
            <a:pPr eaLnBrk="1" hangingPunct="1">
              <a:lnSpc>
                <a:spcPct val="80000"/>
              </a:lnSpc>
              <a:defRPr/>
            </a:pPr>
            <a:endParaRPr lang="en-US" altLang="en-US" sz="2000" dirty="0" smtClean="0"/>
          </a:p>
          <a:p>
            <a:pPr eaLnBrk="1" hangingPunct="1">
              <a:lnSpc>
                <a:spcPct val="80000"/>
              </a:lnSpc>
              <a:defRPr/>
            </a:pPr>
            <a:endParaRPr lang="en-US" altLang="en-US" sz="2000" dirty="0" smtClean="0"/>
          </a:p>
        </p:txBody>
      </p:sp>
      <p:pic>
        <p:nvPicPr>
          <p:cNvPr id="52228" name="Picture 4" descr="C:\Users\Administrator\Desktop\multi-bandit algorithm\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505200"/>
            <a:ext cx="497363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algn="l" eaLnBrk="1" hangingPunct="1"/>
            <a:r>
              <a:rPr lang="en-US" altLang="en-US" sz="4000" dirty="0" smtClean="0"/>
              <a:t>Algorithm to Exploration &amp; Exploitation</a:t>
            </a:r>
          </a:p>
        </p:txBody>
      </p:sp>
      <p:grpSp>
        <p:nvGrpSpPr>
          <p:cNvPr id="54275" name="Group 33"/>
          <p:cNvGrpSpPr>
            <a:grpSpLocks/>
          </p:cNvGrpSpPr>
          <p:nvPr/>
        </p:nvGrpSpPr>
        <p:grpSpPr bwMode="auto">
          <a:xfrm>
            <a:off x="1489075" y="1692275"/>
            <a:ext cx="7045325" cy="3578225"/>
            <a:chOff x="1489435" y="1686610"/>
            <a:chExt cx="6968765" cy="3922558"/>
          </a:xfrm>
        </p:grpSpPr>
        <p:grpSp>
          <p:nvGrpSpPr>
            <p:cNvPr id="54277" name="Group 17"/>
            <p:cNvGrpSpPr>
              <a:grpSpLocks/>
            </p:cNvGrpSpPr>
            <p:nvPr/>
          </p:nvGrpSpPr>
          <p:grpSpPr bwMode="auto">
            <a:xfrm>
              <a:off x="1489435" y="1752600"/>
              <a:ext cx="5495448" cy="800100"/>
              <a:chOff x="1489959" y="2277070"/>
              <a:chExt cx="5546466" cy="800100"/>
            </a:xfrm>
          </p:grpSpPr>
          <p:sp>
            <p:nvSpPr>
              <p:cNvPr id="21" name="流程图: 可选过程 1"/>
              <p:cNvSpPr/>
              <p:nvPr/>
            </p:nvSpPr>
            <p:spPr>
              <a:xfrm>
                <a:off x="1489959" y="2277210"/>
                <a:ext cx="1519849" cy="800522"/>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sz="2000" dirty="0" smtClean="0"/>
                  <a:t>Exploration</a:t>
                </a:r>
                <a:endParaRPr lang="en-US" sz="2000" dirty="0"/>
              </a:p>
            </p:txBody>
          </p:sp>
          <p:sp>
            <p:nvSpPr>
              <p:cNvPr id="22" name="流程图: 可选过程 6"/>
              <p:cNvSpPr/>
              <p:nvPr/>
            </p:nvSpPr>
            <p:spPr>
              <a:xfrm>
                <a:off x="5404481" y="2287652"/>
                <a:ext cx="1632371" cy="763977"/>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sz="2000" dirty="0" smtClean="0"/>
                  <a:t>Exploitation</a:t>
                </a:r>
                <a:endParaRPr lang="en-US" sz="2000" dirty="0"/>
              </a:p>
            </p:txBody>
          </p:sp>
        </p:grpSp>
        <p:sp>
          <p:nvSpPr>
            <p:cNvPr id="23" name="左右箭头 2"/>
            <p:cNvSpPr/>
            <p:nvPr/>
          </p:nvSpPr>
          <p:spPr>
            <a:xfrm>
              <a:off x="2995304" y="2104274"/>
              <a:ext cx="2372646" cy="50468"/>
            </a:xfrm>
            <a:prstGeom prst="leftRightArrow">
              <a:avLst/>
            </a:prstGeom>
            <a:solidFill>
              <a:srgbClr val="FFC000"/>
            </a:solidFill>
            <a:ln>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endParaRPr lang="en-US" sz="2000"/>
            </a:p>
          </p:txBody>
        </p:sp>
        <p:sp>
          <p:nvSpPr>
            <p:cNvPr id="24" name="下箭头 3"/>
            <p:cNvSpPr/>
            <p:nvPr/>
          </p:nvSpPr>
          <p:spPr>
            <a:xfrm>
              <a:off x="4116462" y="2175625"/>
              <a:ext cx="45537" cy="469872"/>
            </a:xfrm>
            <a:prstGeom prst="downArrow">
              <a:avLst/>
            </a:prstGeo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endParaRPr lang="en-US" sz="2000"/>
            </a:p>
          </p:txBody>
        </p:sp>
        <p:sp>
          <p:nvSpPr>
            <p:cNvPr id="26" name="剪去同侧角的矩形 9"/>
            <p:cNvSpPr/>
            <p:nvPr/>
          </p:nvSpPr>
          <p:spPr>
            <a:xfrm>
              <a:off x="3106518" y="2711972"/>
              <a:ext cx="2035147" cy="460642"/>
            </a:xfrm>
            <a:prstGeom prst="snip2SameRect">
              <a:avLst/>
            </a:prstGeom>
            <a:noFill/>
          </p:spPr>
          <p:style>
            <a:lnRef idx="2">
              <a:schemeClr val="accent3"/>
            </a:lnRef>
            <a:fillRef idx="1002">
              <a:schemeClr val="dk2"/>
            </a:fillRef>
            <a:effectRef idx="0">
              <a:schemeClr val="accent3"/>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 bandit algorithm</a:t>
              </a:r>
              <a:endPar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7" name="右大括号 11"/>
            <p:cNvSpPr/>
            <p:nvPr/>
          </p:nvSpPr>
          <p:spPr>
            <a:xfrm rot="16200000">
              <a:off x="3915836" y="1923702"/>
              <a:ext cx="490755" cy="3013308"/>
            </a:xfrm>
            <a:prstGeom prst="rightBrace">
              <a:avLst>
                <a:gd name="adj1" fmla="val 8333"/>
                <a:gd name="adj2" fmla="val 50000"/>
              </a:avLst>
            </a:prstGeom>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a:p>
          </p:txBody>
        </p:sp>
        <p:sp>
          <p:nvSpPr>
            <p:cNvPr id="28" name="流程图: 可选过程 13"/>
            <p:cNvSpPr/>
            <p:nvPr/>
          </p:nvSpPr>
          <p:spPr>
            <a:xfrm>
              <a:off x="1649600" y="3673993"/>
              <a:ext cx="1532563" cy="741353"/>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sz="2000" dirty="0" smtClean="0"/>
                <a:t>Contextual free</a:t>
              </a:r>
              <a:endParaRPr lang="en-US" sz="2000" dirty="0"/>
            </a:p>
          </p:txBody>
        </p:sp>
        <p:sp>
          <p:nvSpPr>
            <p:cNvPr id="29" name="流程图: 可选过程 14"/>
            <p:cNvSpPr/>
            <p:nvPr/>
          </p:nvSpPr>
          <p:spPr>
            <a:xfrm>
              <a:off x="5314562" y="3673993"/>
              <a:ext cx="1568679" cy="760496"/>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sz="2000" dirty="0" smtClean="0"/>
                <a:t>Contextual</a:t>
              </a:r>
              <a:endParaRPr lang="en-US" sz="2000" dirty="0"/>
            </a:p>
          </p:txBody>
        </p:sp>
        <p:sp>
          <p:nvSpPr>
            <p:cNvPr id="54284" name="TextBox 12"/>
            <p:cNvSpPr txBox="1">
              <a:spLocks noChangeArrowheads="1"/>
            </p:cNvSpPr>
            <p:nvPr/>
          </p:nvSpPr>
          <p:spPr bwMode="auto">
            <a:xfrm>
              <a:off x="1524000" y="4533313"/>
              <a:ext cx="2971800" cy="77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AutoNum type="arabicPeriod"/>
              </a:pPr>
              <a:r>
                <a:rPr lang="en-US" altLang="en-US" sz="2000"/>
                <a:t>Epsilon algorithm[1]</a:t>
              </a:r>
            </a:p>
            <a:p>
              <a:pPr eaLnBrk="1" hangingPunct="1">
                <a:spcBef>
                  <a:spcPct val="0"/>
                </a:spcBef>
                <a:buFontTx/>
                <a:buAutoNum type="arabicPeriod"/>
              </a:pPr>
              <a:r>
                <a:rPr lang="en-US" altLang="en-US" sz="2000"/>
                <a:t>UCB1[2]</a:t>
              </a:r>
            </a:p>
          </p:txBody>
        </p:sp>
        <p:sp>
          <p:nvSpPr>
            <p:cNvPr id="54285" name="TextBox 16"/>
            <p:cNvSpPr txBox="1">
              <a:spLocks noChangeArrowheads="1"/>
            </p:cNvSpPr>
            <p:nvPr/>
          </p:nvSpPr>
          <p:spPr bwMode="auto">
            <a:xfrm>
              <a:off x="5257800" y="4495800"/>
              <a:ext cx="3200400" cy="111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AutoNum type="arabicPeriod"/>
              </a:pPr>
              <a:r>
                <a:rPr lang="en-US" altLang="en-US" sz="2000"/>
                <a:t>Ex3, Ex4</a:t>
              </a:r>
            </a:p>
            <a:p>
              <a:pPr eaLnBrk="1" hangingPunct="1">
                <a:spcBef>
                  <a:spcPct val="0"/>
                </a:spcBef>
                <a:buFontTx/>
                <a:buAutoNum type="arabicPeriod"/>
              </a:pPr>
              <a:r>
                <a:rPr lang="en-US" altLang="en-US" sz="2000"/>
                <a:t>Tompson Sampling[3]</a:t>
              </a:r>
            </a:p>
            <a:p>
              <a:pPr eaLnBrk="1" hangingPunct="1">
                <a:spcBef>
                  <a:spcPct val="0"/>
                </a:spcBef>
                <a:buFontTx/>
                <a:buAutoNum type="arabicPeriod"/>
              </a:pPr>
              <a:r>
                <a:rPr lang="en-US" altLang="en-US" sz="2000"/>
                <a:t>LinUCB[4]</a:t>
              </a:r>
            </a:p>
          </p:txBody>
        </p:sp>
        <p:sp>
          <p:nvSpPr>
            <p:cNvPr id="54286" name="TextBox 19"/>
            <p:cNvSpPr txBox="1">
              <a:spLocks noChangeArrowheads="1"/>
            </p:cNvSpPr>
            <p:nvPr/>
          </p:nvSpPr>
          <p:spPr bwMode="auto">
            <a:xfrm>
              <a:off x="3657600" y="1686610"/>
              <a:ext cx="1033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2000"/>
                <a:t>tradeoff</a:t>
              </a:r>
            </a:p>
          </p:txBody>
        </p:sp>
      </p:grpSp>
      <p:sp>
        <p:nvSpPr>
          <p:cNvPr id="54276" name="矩形 6"/>
          <p:cNvSpPr>
            <a:spLocks noChangeArrowheads="1"/>
          </p:cNvSpPr>
          <p:nvPr/>
        </p:nvSpPr>
        <p:spPr bwMode="auto">
          <a:xfrm>
            <a:off x="457200" y="5691188"/>
            <a:ext cx="80010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altLang="en-US" sz="1100" dirty="0">
                <a:hlinkClick r:id="rId3" action="ppaction://hlinkfile"/>
              </a:rPr>
              <a:t>Wynn P. On the convergence and stability of the epsilon algorithm[J]. SIAM Journal on Numerical Analysis, 1966, 3(1): 91-122.</a:t>
            </a:r>
            <a:endParaRPr lang="en-US" altLang="en-US" sz="1100" dirty="0"/>
          </a:p>
          <a:p>
            <a:pPr eaLnBrk="1" hangingPunct="1">
              <a:spcBef>
                <a:spcPct val="0"/>
              </a:spcBef>
              <a:buFontTx/>
              <a:buNone/>
            </a:pPr>
            <a:r>
              <a:rPr lang="en-US" altLang="en-US" sz="1100" dirty="0"/>
              <a:t>[2] </a:t>
            </a:r>
            <a:r>
              <a:rPr lang="en-US" altLang="en-US" sz="1100" dirty="0">
                <a:hlinkClick r:id="rId4" action="ppaction://hlinkfile"/>
              </a:rPr>
              <a:t>Auer P, </a:t>
            </a:r>
            <a:r>
              <a:rPr lang="en-US" altLang="en-US" sz="1100" dirty="0" err="1">
                <a:hlinkClick r:id="rId4" action="ppaction://hlinkfile"/>
              </a:rPr>
              <a:t>Cesa</a:t>
            </a:r>
            <a:r>
              <a:rPr lang="en-US" altLang="en-US" sz="1100" dirty="0">
                <a:hlinkClick r:id="rId4" action="ppaction://hlinkfile"/>
              </a:rPr>
              <a:t>-Bianchi N, Fischer P. Finite-time analysis of the </a:t>
            </a:r>
            <a:r>
              <a:rPr lang="en-US" altLang="en-US" sz="1100" dirty="0" smtClean="0">
                <a:hlinkClick r:id="rId4" action="ppaction://hlinkfile"/>
              </a:rPr>
              <a:t>multi-armed  bandit </a:t>
            </a:r>
            <a:r>
              <a:rPr lang="en-US" altLang="en-US" sz="1100" dirty="0">
                <a:hlinkClick r:id="rId4" action="ppaction://hlinkfile"/>
              </a:rPr>
              <a:t>problem[J]. Machine learning, 2002, 47(2-3): 235-256.</a:t>
            </a:r>
            <a:endParaRPr lang="en-US" altLang="en-US" sz="1100" dirty="0"/>
          </a:p>
          <a:p>
            <a:pPr eaLnBrk="1" hangingPunct="1">
              <a:spcBef>
                <a:spcPct val="0"/>
              </a:spcBef>
              <a:buFontTx/>
              <a:buNone/>
            </a:pPr>
            <a:r>
              <a:rPr lang="en-US" altLang="en-US" sz="1100" dirty="0"/>
              <a:t>[3]  </a:t>
            </a:r>
            <a:r>
              <a:rPr lang="en-US" altLang="en-US" sz="1100" dirty="0">
                <a:hlinkClick r:id="rId5" action="ppaction://hlinkfile"/>
              </a:rPr>
              <a:t>Agrawal S, Goyal N. Analysis of Thompson sampling for the multi-armed bandit problem[J]. </a:t>
            </a:r>
            <a:r>
              <a:rPr lang="en-US" altLang="en-US" sz="1100" dirty="0" err="1">
                <a:hlinkClick r:id="rId5" action="ppaction://hlinkfile"/>
              </a:rPr>
              <a:t>arXiv</a:t>
            </a:r>
            <a:r>
              <a:rPr lang="en-US" altLang="en-US" sz="1100" dirty="0">
                <a:hlinkClick r:id="rId5" action="ppaction://hlinkfile"/>
              </a:rPr>
              <a:t> preprint arXiv:1111.1797, 2011.</a:t>
            </a:r>
            <a:endParaRPr lang="en-US" altLang="en-US" sz="1100" dirty="0"/>
          </a:p>
          <a:p>
            <a:pPr eaLnBrk="1" hangingPunct="1">
              <a:spcBef>
                <a:spcPct val="0"/>
              </a:spcBef>
              <a:buFontTx/>
              <a:buNone/>
            </a:pPr>
            <a:r>
              <a:rPr lang="en-US" altLang="en-US" sz="1100" dirty="0"/>
              <a:t>[4] </a:t>
            </a:r>
            <a:r>
              <a:rPr lang="en-US" altLang="en-US" sz="1100" dirty="0">
                <a:hlinkClick r:id="rId6" action="ppaction://hlinkfile"/>
              </a:rPr>
              <a:t>Li, Lihong, et al. "A contextual-bandit approach to personalized news article recommendation." </a:t>
            </a:r>
            <a:r>
              <a:rPr lang="en-US" altLang="en-US" sz="1100" i="1" dirty="0">
                <a:hlinkClick r:id="rId6" action="ppaction://hlinkfile"/>
              </a:rPr>
              <a:t>Proceedings of the 19th international conference on World wide web</a:t>
            </a:r>
            <a:r>
              <a:rPr lang="en-US" altLang="en-US" sz="1100" dirty="0">
                <a:hlinkClick r:id="rId6" action="ppaction://hlinkfile"/>
              </a:rPr>
              <a:t>. ACM, 2010.</a:t>
            </a:r>
            <a:endParaRPr lang="en-US" altLang="en-US" sz="11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17"/>
              <p:cNvSpPr/>
              <p:nvPr/>
            </p:nvSpPr>
            <p:spPr>
              <a:xfrm>
                <a:off x="533400" y="1905000"/>
                <a:ext cx="8305800" cy="120032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It tries to be fair to the two opposite goals of </a:t>
                </a:r>
                <a:r>
                  <a:rPr lang="en-US" sz="2400" dirty="0" smtClean="0">
                    <a:solidFill>
                      <a:schemeClr val="tx2">
                        <a:lumMod val="60000"/>
                        <a:lumOff val="40000"/>
                      </a:schemeClr>
                    </a:solidFill>
                  </a:rPr>
                  <a:t>exploration(with prob. </a:t>
                </a:r>
                <a14:m>
                  <m:oMath xmlns:m="http://schemas.openxmlformats.org/officeDocument/2006/math">
                    <m:r>
                      <a:rPr lang="en-US" sz="2400" i="1">
                        <a:solidFill>
                          <a:schemeClr val="tx2">
                            <a:lumMod val="60000"/>
                            <a:lumOff val="40000"/>
                          </a:schemeClr>
                        </a:solidFill>
                        <a:latin typeface="Cambria Math"/>
                        <a:ea typeface="Cambria Math"/>
                      </a:rPr>
                      <m:t>𝜀</m:t>
                    </m:r>
                  </m:oMath>
                </a14:m>
                <a:r>
                  <a:rPr lang="en-US" sz="2400" dirty="0" smtClean="0">
                    <a:solidFill>
                      <a:schemeClr val="tx2">
                        <a:lumMod val="60000"/>
                        <a:lumOff val="40000"/>
                      </a:schemeClr>
                    </a:solidFill>
                  </a:rPr>
                  <a:t>) </a:t>
                </a:r>
                <a:r>
                  <a:rPr lang="en-US" sz="2400" dirty="0"/>
                  <a:t>and </a:t>
                </a:r>
                <a:r>
                  <a:rPr lang="en-US" sz="2400" dirty="0" smtClean="0">
                    <a:solidFill>
                      <a:schemeClr val="tx2">
                        <a:lumMod val="60000"/>
                        <a:lumOff val="40000"/>
                      </a:schemeClr>
                    </a:solidFill>
                  </a:rPr>
                  <a:t>exploitation(1-</a:t>
                </a:r>
                <a14:m>
                  <m:oMath xmlns:m="http://schemas.openxmlformats.org/officeDocument/2006/math">
                    <m:r>
                      <a:rPr lang="en-US" sz="2400" i="1">
                        <a:solidFill>
                          <a:schemeClr val="tx2">
                            <a:lumMod val="60000"/>
                            <a:lumOff val="40000"/>
                          </a:schemeClr>
                        </a:solidFill>
                        <a:latin typeface="Cambria Math"/>
                        <a:ea typeface="Cambria Math"/>
                      </a:rPr>
                      <m:t>𝜀</m:t>
                    </m:r>
                  </m:oMath>
                </a14:m>
                <a:r>
                  <a:rPr lang="en-US" sz="2400" dirty="0" smtClean="0">
                    <a:solidFill>
                      <a:schemeClr val="tx2">
                        <a:lumMod val="60000"/>
                        <a:lumOff val="40000"/>
                      </a:schemeClr>
                    </a:solidFill>
                  </a:rPr>
                  <a:t>) </a:t>
                </a:r>
                <a:r>
                  <a:rPr lang="en-US" sz="2400" dirty="0"/>
                  <a:t>by using a mechanism: flips a coin.</a:t>
                </a:r>
              </a:p>
            </p:txBody>
          </p:sp>
        </mc:Choice>
        <mc:Fallback xmlns="">
          <p:sp>
            <p:nvSpPr>
              <p:cNvPr id="5" name="矩形 17"/>
              <p:cNvSpPr>
                <a:spLocks noRot="1" noChangeAspect="1" noMove="1" noResize="1" noEditPoints="1" noAdjustHandles="1" noChangeArrowheads="1" noChangeShapeType="1" noTextEdit="1"/>
              </p:cNvSpPr>
              <p:nvPr/>
            </p:nvSpPr>
            <p:spPr>
              <a:xfrm>
                <a:off x="533400" y="1905000"/>
                <a:ext cx="8305800" cy="1200329"/>
              </a:xfrm>
              <a:prstGeom prst="rect">
                <a:avLst/>
              </a:prstGeom>
              <a:blipFill rotWithShape="0">
                <a:blip r:embed="rId3"/>
                <a:stretch>
                  <a:fillRect l="-1028" t="-4082" r="-73" b="-10714"/>
                </a:stretch>
              </a:blipFill>
            </p:spPr>
            <p:txBody>
              <a:bodyPr/>
              <a:lstStyle/>
              <a:p>
                <a:r>
                  <a:rPr lang="en-US">
                    <a:noFill/>
                  </a:rPr>
                  <a:t> </a:t>
                </a:r>
              </a:p>
            </p:txBody>
          </p:sp>
        </mc:Fallback>
      </mc:AlternateContent>
      <p:sp>
        <p:nvSpPr>
          <p:cNvPr id="2" name="Title 1"/>
          <p:cNvSpPr>
            <a:spLocks noGrp="1"/>
          </p:cNvSpPr>
          <p:nvPr>
            <p:ph type="title"/>
          </p:nvPr>
        </p:nvSpPr>
        <p:spPr>
          <a:xfrm>
            <a:off x="537949" y="685800"/>
            <a:ext cx="6781800" cy="609600"/>
          </a:xfrm>
        </p:spPr>
        <p:txBody>
          <a:bodyPr/>
          <a:lstStyle/>
          <a:p>
            <a:pPr algn="l"/>
            <a:r>
              <a:rPr lang="en-US" dirty="0"/>
              <a:t>𝜀-Greedy Algorithm</a:t>
            </a:r>
            <a:br>
              <a:rPr lang="en-US" dirty="0"/>
            </a:br>
            <a:endParaRPr lang="en-US" dirty="0"/>
          </a:p>
        </p:txBody>
      </p:sp>
      <p:sp>
        <p:nvSpPr>
          <p:cNvPr id="3" name="Oval 2"/>
          <p:cNvSpPr/>
          <p:nvPr/>
        </p:nvSpPr>
        <p:spPr>
          <a:xfrm>
            <a:off x="685800" y="3736538"/>
            <a:ext cx="1143000" cy="11402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Round t</a:t>
            </a:r>
            <a:endParaRPr lang="en-US" dirty="0"/>
          </a:p>
        </p:txBody>
      </p:sp>
      <p:sp>
        <p:nvSpPr>
          <p:cNvPr id="6" name="Oval 5"/>
          <p:cNvSpPr/>
          <p:nvPr/>
        </p:nvSpPr>
        <p:spPr>
          <a:xfrm>
            <a:off x="2560660" y="3168997"/>
            <a:ext cx="2700552" cy="7441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Exploration</a:t>
            </a:r>
            <a:endParaRPr lang="en-US" dirty="0"/>
          </a:p>
        </p:txBody>
      </p:sp>
      <p:sp>
        <p:nvSpPr>
          <p:cNvPr id="7" name="Oval 6"/>
          <p:cNvSpPr/>
          <p:nvPr/>
        </p:nvSpPr>
        <p:spPr>
          <a:xfrm>
            <a:off x="2746567" y="5397121"/>
            <a:ext cx="2689179" cy="762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Exploitation</a:t>
            </a:r>
          </a:p>
          <a:p>
            <a:pPr algn="ctr"/>
            <a:r>
              <a:rPr lang="en-US" dirty="0" smtClean="0"/>
              <a:t>(choose best arm)</a:t>
            </a:r>
            <a:endParaRPr lang="en-US" dirty="0"/>
          </a:p>
        </p:txBody>
      </p:sp>
      <p:cxnSp>
        <p:nvCxnSpPr>
          <p:cNvPr id="9" name="Straight Arrow Connector 8"/>
          <p:cNvCxnSpPr>
            <a:stCxn id="3" idx="6"/>
            <a:endCxn id="6" idx="2"/>
          </p:cNvCxnSpPr>
          <p:nvPr/>
        </p:nvCxnSpPr>
        <p:spPr>
          <a:xfrm flipV="1">
            <a:off x="1828800" y="3541067"/>
            <a:ext cx="731860" cy="765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886414" y="3714929"/>
                <a:ext cx="5116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C000"/>
                          </a:solidFill>
                          <a:latin typeface="Cambria Math"/>
                          <a:ea typeface="Cambria Math"/>
                        </a:rPr>
                        <m:t>𝜺</m:t>
                      </m:r>
                    </m:oMath>
                  </m:oMathPara>
                </a14:m>
                <a:endParaRPr lang="en-US" b="1" dirty="0"/>
              </a:p>
            </p:txBody>
          </p:sp>
        </mc:Choice>
        <mc:Fallback xmlns="">
          <p:sp>
            <p:nvSpPr>
              <p:cNvPr id="10" name="Rectangle 9"/>
              <p:cNvSpPr>
                <a:spLocks noRot="1" noChangeAspect="1" noMove="1" noResize="1" noEditPoints="1" noAdjustHandles="1" noChangeArrowheads="1" noChangeShapeType="1" noTextEdit="1"/>
              </p:cNvSpPr>
              <p:nvPr/>
            </p:nvSpPr>
            <p:spPr>
              <a:xfrm>
                <a:off x="1886414" y="3714929"/>
                <a:ext cx="511612" cy="369332"/>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a:stCxn id="3" idx="6"/>
            <a:endCxn id="7" idx="2"/>
          </p:cNvCxnSpPr>
          <p:nvPr/>
        </p:nvCxnSpPr>
        <p:spPr>
          <a:xfrm>
            <a:off x="1828800" y="4306669"/>
            <a:ext cx="917767" cy="14714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828800" y="4957044"/>
                <a:ext cx="532210" cy="369332"/>
              </a:xfrm>
              <a:prstGeom prst="rect">
                <a:avLst/>
              </a:prstGeom>
            </p:spPr>
            <p:txBody>
              <a:bodyPr wrap="square">
                <a:spAutoFit/>
              </a:bodyPr>
              <a:lstStyle/>
              <a:p>
                <a:r>
                  <a:rPr lang="en-US" b="1" dirty="0" smtClean="0">
                    <a:solidFill>
                      <a:schemeClr val="tx2">
                        <a:lumMod val="60000"/>
                        <a:lumOff val="40000"/>
                      </a:schemeClr>
                    </a:solidFill>
                  </a:rPr>
                  <a:t>1-</a:t>
                </a:r>
                <a14:m>
                  <m:oMath xmlns:m="http://schemas.openxmlformats.org/officeDocument/2006/math">
                    <m:r>
                      <a:rPr lang="en-US" b="1" i="1">
                        <a:solidFill>
                          <a:schemeClr val="tx2">
                            <a:lumMod val="60000"/>
                            <a:lumOff val="40000"/>
                          </a:schemeClr>
                        </a:solidFill>
                        <a:latin typeface="Cambria Math"/>
                        <a:ea typeface="Cambria Math"/>
                      </a:rPr>
                      <m:t>𝜺</m:t>
                    </m:r>
                  </m:oMath>
                </a14:m>
                <a:endParaRPr lang="en-US" b="1" dirty="0">
                  <a:solidFill>
                    <a:schemeClr val="tx2">
                      <a:lumMod val="60000"/>
                      <a:lumOff val="40000"/>
                    </a:schemeClr>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1828800" y="4957044"/>
                <a:ext cx="532210" cy="369332"/>
              </a:xfrm>
              <a:prstGeom prst="rect">
                <a:avLst/>
              </a:prstGeom>
              <a:blipFill rotWithShape="0">
                <a:blip r:embed="rId5"/>
                <a:stretch>
                  <a:fillRect l="-919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p:cNvSpPr/>
              <p:nvPr/>
            </p:nvSpPr>
            <p:spPr>
              <a:xfrm>
                <a:off x="5636526" y="5547099"/>
                <a:ext cx="1604749" cy="533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a:t>
                </a:r>
                <a:r>
                  <a:rPr lang="en-US" dirty="0" smtClean="0"/>
                  <a:t>rm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𝑎</m:t>
                        </m:r>
                        <m:r>
                          <m:rPr>
                            <m:nor/>
                          </m:rPr>
                          <a:rPr lang="en-US" dirty="0"/>
                          <m:t> </m:t>
                        </m:r>
                      </m:e>
                      <m:sup>
                        <m:r>
                          <a:rPr lang="en-US" b="0" i="1" dirty="0" smtClean="0">
                            <a:latin typeface="Cambria Math" panose="02040503050406030204" pitchFamily="18" charset="0"/>
                          </a:rPr>
                          <m:t>∗</m:t>
                        </m:r>
                      </m:sup>
                    </m:sSup>
                  </m:oMath>
                </a14:m>
                <a:endParaRPr lang="en-US" dirty="0"/>
              </a:p>
            </p:txBody>
          </p:sp>
        </mc:Choice>
        <mc:Fallback xmlns="">
          <p:sp>
            <p:nvSpPr>
              <p:cNvPr id="18" name="Rounded Rectangle 17"/>
              <p:cNvSpPr>
                <a:spLocks noRot="1" noChangeAspect="1" noMove="1" noResize="1" noEditPoints="1" noAdjustHandles="1" noChangeArrowheads="1" noChangeShapeType="1" noTextEdit="1"/>
              </p:cNvSpPr>
              <p:nvPr/>
            </p:nvSpPr>
            <p:spPr>
              <a:xfrm>
                <a:off x="5636526" y="5547099"/>
                <a:ext cx="1604749" cy="533400"/>
              </a:xfrm>
              <a:prstGeom prst="roundRect">
                <a:avLst/>
              </a:prstGeom>
              <a:blipFill rotWithShape="0">
                <a:blip r:embed="rId6"/>
                <a:stretch>
                  <a:fillRect b="-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6545240" y="3276263"/>
                <a:ext cx="1604749" cy="533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Arm </a:t>
                </a:r>
                <a14:m>
                  <m:oMath xmlns:m="http://schemas.openxmlformats.org/officeDocument/2006/math">
                    <m:r>
                      <a:rPr lang="en-US" b="0" i="1" smtClean="0">
                        <a:latin typeface="Cambria Math" panose="02040503050406030204" pitchFamily="18" charset="0"/>
                      </a:rPr>
                      <m:t>𝑎</m:t>
                    </m:r>
                  </m:oMath>
                </a14:m>
                <a:endParaRPr lang="en-US" dirty="0"/>
              </a:p>
            </p:txBody>
          </p:sp>
        </mc:Choice>
        <mc:Fallback xmlns="">
          <p:sp>
            <p:nvSpPr>
              <p:cNvPr id="21" name="Rounded Rectangle 20"/>
              <p:cNvSpPr>
                <a:spLocks noRot="1" noChangeAspect="1" noMove="1" noResize="1" noEditPoints="1" noAdjustHandles="1" noChangeArrowheads="1" noChangeShapeType="1" noTextEdit="1"/>
              </p:cNvSpPr>
              <p:nvPr/>
            </p:nvSpPr>
            <p:spPr>
              <a:xfrm>
                <a:off x="6545240" y="3276263"/>
                <a:ext cx="1604749" cy="533400"/>
              </a:xfrm>
              <a:prstGeom prst="roundRect">
                <a:avLst/>
              </a:prstGeom>
              <a:blipFill rotWithShape="0">
                <a:blip r:embed="rId7"/>
                <a:stretch>
                  <a:fillRect/>
                </a:stretch>
              </a:blipFill>
            </p:spPr>
            <p:txBody>
              <a:bodyPr/>
              <a:lstStyle/>
              <a:p>
                <a:r>
                  <a:rPr lang="en-US">
                    <a:noFill/>
                  </a:rPr>
                  <a:t> </a:t>
                </a:r>
              </a:p>
            </p:txBody>
          </p:sp>
        </mc:Fallback>
      </mc:AlternateContent>
      <p:cxnSp>
        <p:nvCxnSpPr>
          <p:cNvPr id="22" name="Straight Arrow Connector 21"/>
          <p:cNvCxnSpPr>
            <a:stCxn id="6" idx="6"/>
            <a:endCxn id="21" idx="1"/>
          </p:cNvCxnSpPr>
          <p:nvPr/>
        </p:nvCxnSpPr>
        <p:spPr>
          <a:xfrm>
            <a:off x="5261212" y="3541067"/>
            <a:ext cx="1284028" cy="18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p:cNvSpPr txBox="1"/>
          <p:nvPr/>
        </p:nvSpPr>
        <p:spPr>
          <a:xfrm>
            <a:off x="5636526" y="3028771"/>
            <a:ext cx="533400" cy="369332"/>
          </a:xfrm>
          <a:prstGeom prst="rect">
            <a:avLst/>
          </a:prstGeom>
          <a:noFill/>
        </p:spPr>
        <p:txBody>
          <a:bodyPr wrap="square" rtlCol="0">
            <a:spAutoFit/>
          </a:bodyPr>
          <a:lstStyle/>
          <a:p>
            <a:r>
              <a:rPr lang="en-US" dirty="0" smtClean="0">
                <a:ln w="0"/>
                <a:effectLst>
                  <a:outerShdw blurRad="38100" dist="19050" dir="2700000" algn="tl" rotWithShape="0">
                    <a:schemeClr val="dk1">
                      <a:alpha val="40000"/>
                    </a:schemeClr>
                  </a:outerShdw>
                </a:effectLst>
              </a:rPr>
              <a:t>1/k</a:t>
            </a:r>
            <a:endParaRPr lang="en-US"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7" name="Rectangle 26"/>
              <p:cNvSpPr/>
              <p:nvPr/>
            </p:nvSpPr>
            <p:spPr>
              <a:xfrm>
                <a:off x="5986160" y="5181600"/>
                <a:ext cx="490840" cy="369332"/>
              </a:xfrm>
              <a:prstGeom prst="rect">
                <a:avLst/>
              </a:prstGeom>
            </p:spPr>
            <p:txBody>
              <a:bodyPr wrap="none">
                <a:spAutoFit/>
              </a:bodyPr>
              <a:lstStyle/>
              <a:p>
                <a:r>
                  <a:rPr lang="en-US" b="1" dirty="0" smtClean="0">
                    <a:solidFill>
                      <a:schemeClr val="tx2">
                        <a:lumMod val="60000"/>
                        <a:lumOff val="40000"/>
                      </a:schemeClr>
                    </a:solidFill>
                  </a:rPr>
                  <a:t>1-</a:t>
                </a:r>
                <a14:m>
                  <m:oMath xmlns:m="http://schemas.openxmlformats.org/officeDocument/2006/math">
                    <m:r>
                      <a:rPr lang="en-US" b="1" i="1">
                        <a:solidFill>
                          <a:schemeClr val="tx2">
                            <a:lumMod val="60000"/>
                            <a:lumOff val="40000"/>
                          </a:schemeClr>
                        </a:solidFill>
                        <a:latin typeface="Cambria Math"/>
                        <a:ea typeface="Cambria Math"/>
                      </a:rPr>
                      <m:t>𝜺</m:t>
                    </m:r>
                  </m:oMath>
                </a14:m>
                <a:endParaRPr lang="en-US" b="1" dirty="0">
                  <a:solidFill>
                    <a:schemeClr val="tx2">
                      <a:lumMod val="60000"/>
                      <a:lumOff val="40000"/>
                    </a:schemeClr>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5986160" y="5181600"/>
                <a:ext cx="490840" cy="369332"/>
              </a:xfrm>
              <a:prstGeom prst="rect">
                <a:avLst/>
              </a:prstGeom>
              <a:blipFill rotWithShape="0">
                <a:blip r:embed="rId8"/>
                <a:stretch>
                  <a:fillRect l="-11111"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053049" y="2907268"/>
                <a:ext cx="533400" cy="369332"/>
              </a:xfrm>
              <a:prstGeom prst="rect">
                <a:avLst/>
              </a:prstGeom>
              <a:noFill/>
            </p:spPr>
            <p:txBody>
              <a:bodyPr wrap="square" rtlCol="0">
                <a:spAutoFit/>
              </a:bodyPr>
              <a:lstStyle/>
              <a:p>
                <a14:m>
                  <m:oMath xmlns:m="http://schemas.openxmlformats.org/officeDocument/2006/math">
                    <m:r>
                      <a:rPr lang="en-US" b="1" i="1">
                        <a:solidFill>
                          <a:srgbClr val="FFC000"/>
                        </a:solidFill>
                        <a:latin typeface="Cambria Math"/>
                        <a:ea typeface="Cambria Math"/>
                      </a:rPr>
                      <m:t>𝜺</m:t>
                    </m:r>
                  </m:oMath>
                </a14:m>
                <a:r>
                  <a:rPr lang="en-US" dirty="0" smtClean="0">
                    <a:ln w="0"/>
                    <a:effectLst>
                      <a:outerShdw blurRad="38100" dist="19050" dir="2700000" algn="tl" rotWithShape="0">
                        <a:schemeClr val="dk1">
                          <a:alpha val="40000"/>
                        </a:schemeClr>
                      </a:outerShdw>
                    </a:effectLst>
                  </a:rPr>
                  <a:t>/k</a:t>
                </a:r>
                <a:endParaRPr lang="en-US" dirty="0">
                  <a:ln w="0"/>
                  <a:effectLst>
                    <a:outerShdw blurRad="38100" dist="19050" dir="2700000" algn="tl" rotWithShape="0">
                      <a:schemeClr val="dk1">
                        <a:alpha val="40000"/>
                      </a:schemeClr>
                    </a:outerShdw>
                  </a:effectLs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053049" y="2907268"/>
                <a:ext cx="533400" cy="369332"/>
              </a:xfrm>
              <a:prstGeom prst="rect">
                <a:avLst/>
              </a:prstGeom>
              <a:blipFill rotWithShape="0">
                <a:blip r:embed="rId9"/>
                <a:stretch>
                  <a:fillRect t="-11475" r="-6897"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le 28"/>
              <p:cNvSpPr/>
              <p:nvPr/>
            </p:nvSpPr>
            <p:spPr>
              <a:xfrm>
                <a:off x="6533296" y="4591229"/>
                <a:ext cx="1604749" cy="533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Arm </a:t>
                </a:r>
                <a14:m>
                  <m:oMath xmlns:m="http://schemas.openxmlformats.org/officeDocument/2006/math">
                    <m:r>
                      <a:rPr lang="en-US" b="0" i="1" smtClean="0">
                        <a:latin typeface="Cambria Math" panose="02040503050406030204" pitchFamily="18" charset="0"/>
                      </a:rPr>
                      <m:t>𝑏</m:t>
                    </m:r>
                  </m:oMath>
                </a14:m>
                <a:endParaRPr lang="en-US" dirty="0"/>
              </a:p>
            </p:txBody>
          </p:sp>
        </mc:Choice>
        <mc:Fallback xmlns="">
          <p:sp>
            <p:nvSpPr>
              <p:cNvPr id="29" name="Rounded Rectangle 28"/>
              <p:cNvSpPr>
                <a:spLocks noRot="1" noChangeAspect="1" noMove="1" noResize="1" noEditPoints="1" noAdjustHandles="1" noChangeArrowheads="1" noChangeShapeType="1" noTextEdit="1"/>
              </p:cNvSpPr>
              <p:nvPr/>
            </p:nvSpPr>
            <p:spPr>
              <a:xfrm>
                <a:off x="6533296" y="4591229"/>
                <a:ext cx="1604749" cy="533400"/>
              </a:xfrm>
              <a:prstGeom prst="roundRect">
                <a:avLst/>
              </a:prstGeom>
              <a:blipFill rotWithShape="0">
                <a:blip r:embed="rId10"/>
                <a:stretch>
                  <a:fillRect/>
                </a:stretch>
              </a:blipFill>
            </p:spPr>
            <p:txBody>
              <a:bodyPr/>
              <a:lstStyle/>
              <a:p>
                <a:r>
                  <a:rPr lang="en-US">
                    <a:noFill/>
                  </a:rPr>
                  <a:t> </a:t>
                </a:r>
              </a:p>
            </p:txBody>
          </p:sp>
        </mc:Fallback>
      </mc:AlternateContent>
      <p:cxnSp>
        <p:nvCxnSpPr>
          <p:cNvPr id="30" name="Straight Arrow Connector 29"/>
          <p:cNvCxnSpPr>
            <a:stCxn id="6" idx="6"/>
            <a:endCxn id="29" idx="1"/>
          </p:cNvCxnSpPr>
          <p:nvPr/>
        </p:nvCxnSpPr>
        <p:spPr>
          <a:xfrm>
            <a:off x="5261212" y="3541067"/>
            <a:ext cx="1272084" cy="1316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7053049" y="4252794"/>
                <a:ext cx="533400" cy="369332"/>
              </a:xfrm>
              <a:prstGeom prst="rect">
                <a:avLst/>
              </a:prstGeom>
              <a:noFill/>
            </p:spPr>
            <p:txBody>
              <a:bodyPr wrap="square" rtlCol="0">
                <a:spAutoFit/>
              </a:bodyPr>
              <a:lstStyle/>
              <a:p>
                <a14:m>
                  <m:oMath xmlns:m="http://schemas.openxmlformats.org/officeDocument/2006/math">
                    <m:r>
                      <a:rPr lang="en-US" b="1" i="1">
                        <a:solidFill>
                          <a:srgbClr val="FFC000"/>
                        </a:solidFill>
                        <a:latin typeface="Cambria Math"/>
                        <a:ea typeface="Cambria Math"/>
                      </a:rPr>
                      <m:t>𝜺</m:t>
                    </m:r>
                  </m:oMath>
                </a14:m>
                <a:r>
                  <a:rPr lang="en-US" dirty="0" smtClean="0">
                    <a:ln w="0"/>
                    <a:effectLst>
                      <a:outerShdw blurRad="38100" dist="19050" dir="2700000" algn="tl" rotWithShape="0">
                        <a:schemeClr val="dk1">
                          <a:alpha val="40000"/>
                        </a:schemeClr>
                      </a:outerShdw>
                    </a:effectLst>
                  </a:rPr>
                  <a:t>/k</a:t>
                </a:r>
                <a:endParaRPr lang="en-US" dirty="0">
                  <a:ln w="0"/>
                  <a:effectLst>
                    <a:outerShdw blurRad="38100" dist="19050" dir="2700000" algn="tl" rotWithShape="0">
                      <a:schemeClr val="dk1">
                        <a:alpha val="40000"/>
                      </a:schemeClr>
                    </a:outerShdw>
                  </a:effectLst>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7053049" y="4252794"/>
                <a:ext cx="533400" cy="369332"/>
              </a:xfrm>
              <a:prstGeom prst="rect">
                <a:avLst/>
              </a:prstGeom>
              <a:blipFill rotWithShape="0">
                <a:blip r:embed="rId11"/>
                <a:stretch>
                  <a:fillRect t="-11667" r="-6897" b="-31667"/>
                </a:stretch>
              </a:blipFill>
            </p:spPr>
            <p:txBody>
              <a:bodyPr/>
              <a:lstStyle/>
              <a:p>
                <a:r>
                  <a:rPr lang="en-US">
                    <a:noFill/>
                  </a:rPr>
                  <a:t> </a:t>
                </a:r>
              </a:p>
            </p:txBody>
          </p:sp>
        </mc:Fallback>
      </mc:AlternateContent>
      <p:sp>
        <p:nvSpPr>
          <p:cNvPr id="34" name="TextBox 33"/>
          <p:cNvSpPr txBox="1"/>
          <p:nvPr/>
        </p:nvSpPr>
        <p:spPr>
          <a:xfrm>
            <a:off x="5857165" y="4040875"/>
            <a:ext cx="543635" cy="378725"/>
          </a:xfrm>
          <a:prstGeom prst="rect">
            <a:avLst/>
          </a:prstGeom>
          <a:noFill/>
        </p:spPr>
        <p:txBody>
          <a:bodyPr wrap="square" rtlCol="0">
            <a:spAutoFit/>
          </a:bodyPr>
          <a:lstStyle/>
          <a:p>
            <a:r>
              <a:rPr lang="en-US" dirty="0" smtClean="0">
                <a:ln w="0"/>
                <a:effectLst>
                  <a:outerShdw blurRad="38100" dist="19050" dir="2700000" algn="tl" rotWithShape="0">
                    <a:schemeClr val="dk1">
                      <a:alpha val="40000"/>
                    </a:schemeClr>
                  </a:outerShdw>
                </a:effectLst>
              </a:rPr>
              <a:t>1/k</a:t>
            </a:r>
            <a:endParaRPr lang="en-US" dirty="0">
              <a:ln w="0"/>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800600"/>
            <a:ext cx="39624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矩形 17"/>
              <p:cNvSpPr/>
              <p:nvPr/>
            </p:nvSpPr>
            <p:spPr>
              <a:xfrm>
                <a:off x="533400" y="1600200"/>
                <a:ext cx="7132638" cy="359970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dirty="0" smtClean="0"/>
                  <a:t>For t=1:T</a:t>
                </a:r>
              </a:p>
              <a:p>
                <a:pPr marL="800100" lvl="1" indent="-342900">
                  <a:buFont typeface="Wingdings" pitchFamily="2" charset="2"/>
                  <a:buChar char="§"/>
                </a:pPr>
                <a:r>
                  <a:rPr lang="en-US" sz="2400" dirty="0" smtClean="0"/>
                  <a:t>Set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a:ea typeface="Cambria Math"/>
                          </a:rPr>
                          <m:t>𝜀</m:t>
                        </m:r>
                      </m:e>
                      <m:sub>
                        <m:r>
                          <a:rPr lang="en-US" sz="2400" b="0" i="1" smtClean="0">
                            <a:latin typeface="Cambria Math"/>
                          </a:rPr>
                          <m:t>𝑡</m:t>
                        </m:r>
                      </m:sub>
                    </m:sSub>
                    <m:r>
                      <a:rPr lang="en-US" sz="2400" b="0" i="1" smtClean="0">
                        <a:latin typeface="Cambria Math"/>
                      </a:rPr>
                      <m:t>=</m:t>
                    </m:r>
                    <m:r>
                      <a:rPr lang="en-US" sz="2400" b="0" i="1" smtClean="0">
                        <a:latin typeface="Cambria Math"/>
                      </a:rPr>
                      <m:t>𝑂</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𝑡</m:t>
                            </m:r>
                          </m:den>
                        </m:f>
                      </m:e>
                    </m:d>
                  </m:oMath>
                </a14:m>
                <a:endParaRPr lang="en-US" sz="2400" b="0" dirty="0" smtClean="0"/>
              </a:p>
              <a:p>
                <a:pPr marL="800100" lvl="1" indent="-342900">
                  <a:buFont typeface="Wingdings" pitchFamily="2" charset="2"/>
                  <a:buChar char="§"/>
                </a:pPr>
                <a:r>
                  <a:rPr lang="en-US" sz="2400" dirty="0" smtClean="0"/>
                  <a:t>With prob.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r>
                      <a:rPr lang="en-US" sz="2400" b="0" i="0" smtClean="0">
                        <a:latin typeface="Cambria Math"/>
                      </a:rPr>
                      <m:t>:</m:t>
                    </m:r>
                  </m:oMath>
                </a14:m>
                <a:r>
                  <a:rPr lang="en-US" sz="2400" dirty="0" smtClean="0"/>
                  <a:t> Explore by picking an arm chosen uniformly at random</a:t>
                </a:r>
              </a:p>
              <a:p>
                <a:pPr marL="800100" lvl="1" indent="-342900">
                  <a:buFont typeface="Wingdings" pitchFamily="2" charset="2"/>
                  <a:buChar char="§"/>
                </a:pPr>
                <a:r>
                  <a:rPr lang="en-US" sz="2400" dirty="0" smtClean="0"/>
                  <a:t>With prob. 1-</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oMath>
                </a14:m>
                <a:r>
                  <a:rPr lang="en-US" sz="2400" dirty="0" smtClean="0"/>
                  <a:t>: Exploit by picking an arm with highest empirical mean payoff</a:t>
                </a:r>
              </a:p>
              <a:p>
                <a:pPr marL="342900" indent="-342900">
                  <a:buFont typeface="Wingdings" pitchFamily="2" charset="2"/>
                  <a:buChar char="§"/>
                </a:pPr>
                <a:r>
                  <a:rPr lang="en-US" sz="2400" dirty="0" smtClean="0"/>
                  <a:t>Theorem [Auer et al. ‘02]</a:t>
                </a:r>
              </a:p>
              <a:p>
                <a:pPr marL="800100" lvl="1" indent="-342900">
                  <a:buFont typeface="Wingdings" pitchFamily="2" charset="2"/>
                  <a:buChar char="§"/>
                </a:pPr>
                <a:r>
                  <a:rPr lang="en-US" sz="2400" dirty="0" smtClean="0"/>
                  <a:t>For suitable choice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𝜀</m:t>
                        </m:r>
                      </m:e>
                      <m:sub>
                        <m:r>
                          <a:rPr lang="en-US" sz="2400" i="1">
                            <a:latin typeface="Cambria Math"/>
                          </a:rPr>
                          <m:t>𝑡</m:t>
                        </m:r>
                      </m:sub>
                    </m:sSub>
                  </m:oMath>
                </a14:m>
                <a:r>
                  <a:rPr lang="en-US" sz="2400" dirty="0" smtClean="0"/>
                  <a:t> it holds that</a:t>
                </a:r>
              </a:p>
              <a:p>
                <a:pPr marL="800100" lvl="1" indent="-342900">
                  <a:buFont typeface="Wingdings" pitchFamily="2" charset="2"/>
                  <a:buChar char="§"/>
                </a:pPr>
                <a:endParaRPr lang="en-US" sz="2400" dirty="0"/>
              </a:p>
            </p:txBody>
          </p:sp>
        </mc:Choice>
        <mc:Fallback xmlns="">
          <p:sp>
            <p:nvSpPr>
              <p:cNvPr id="7" name="矩形 17"/>
              <p:cNvSpPr>
                <a:spLocks noRot="1" noChangeAspect="1" noMove="1" noResize="1" noEditPoints="1" noAdjustHandles="1" noChangeArrowheads="1" noChangeShapeType="1" noTextEdit="1"/>
              </p:cNvSpPr>
              <p:nvPr/>
            </p:nvSpPr>
            <p:spPr>
              <a:xfrm>
                <a:off x="533400" y="1600200"/>
                <a:ext cx="7132638" cy="3599703"/>
              </a:xfrm>
              <a:prstGeom prst="rect">
                <a:avLst/>
              </a:prstGeom>
              <a:blipFill rotWithShape="0">
                <a:blip r:embed="rId4"/>
                <a:stretch>
                  <a:fillRect l="-1197" t="-1356"/>
                </a:stretch>
              </a:blipFill>
            </p:spPr>
            <p:txBody>
              <a:bodyPr/>
              <a:lstStyle/>
              <a:p>
                <a:r>
                  <a:rPr lang="en-US">
                    <a:noFill/>
                  </a:rPr>
                  <a:t> </a:t>
                </a:r>
              </a:p>
            </p:txBody>
          </p:sp>
        </mc:Fallback>
      </mc:AlternateContent>
      <p:sp>
        <p:nvSpPr>
          <p:cNvPr id="8" name="Title 1"/>
          <p:cNvSpPr txBox="1">
            <a:spLocks/>
          </p:cNvSpPr>
          <p:nvPr/>
        </p:nvSpPr>
        <p:spPr bwMode="auto">
          <a:xfrm>
            <a:off x="537949" y="685800"/>
            <a:ext cx="678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a:lstStyle>
          <a:p>
            <a:pPr algn="l"/>
            <a:r>
              <a:rPr lang="en-US" dirty="0" smtClean="0"/>
              <a:t>𝜀-Greedy Algorithm</a:t>
            </a:r>
            <a:br>
              <a:rPr lang="en-US" dirty="0" smtClean="0"/>
            </a:b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1"/>
          <p:cNvSpPr>
            <a:spLocks noChangeArrowheads="1"/>
          </p:cNvSpPr>
          <p:nvPr/>
        </p:nvSpPr>
        <p:spPr bwMode="auto">
          <a:xfrm>
            <a:off x="457200" y="1981200"/>
            <a:ext cx="7924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marL="800100" indent="-34290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buFont typeface="Wingdings" panose="05000000000000000000" pitchFamily="2" charset="2"/>
              <a:buChar char="§"/>
            </a:pPr>
            <a:r>
              <a:rPr lang="en-US" altLang="en-US" sz="2400" b="1" dirty="0"/>
              <a:t>Not elegant” </a:t>
            </a:r>
            <a:r>
              <a:rPr lang="en-US" altLang="en-US" sz="2400" dirty="0"/>
              <a:t>: Algorithm explicitly distinguishes between exploration and exploitation</a:t>
            </a:r>
          </a:p>
          <a:p>
            <a:pPr>
              <a:buFont typeface="Wingdings" panose="05000000000000000000" pitchFamily="2" charset="2"/>
              <a:buChar char="§"/>
            </a:pPr>
            <a:r>
              <a:rPr lang="en-US" altLang="en-US" sz="2400" b="1" dirty="0"/>
              <a:t>More importantly</a:t>
            </a:r>
            <a:r>
              <a:rPr lang="en-US" altLang="en-US" sz="2400" dirty="0"/>
              <a:t>: Exploration makes </a:t>
            </a:r>
            <a:r>
              <a:rPr lang="en-US" altLang="en-US" sz="2400" b="1" dirty="0"/>
              <a:t>suboptimal choices</a:t>
            </a:r>
            <a:r>
              <a:rPr lang="en-US" altLang="en-US" sz="2400" dirty="0"/>
              <a:t>(since it picks any arm equally likely)</a:t>
            </a:r>
          </a:p>
          <a:p>
            <a:pPr lvl="1">
              <a:buFont typeface="Wingdings" panose="05000000000000000000" pitchFamily="2" charset="2"/>
              <a:buChar char="§"/>
            </a:pPr>
            <a:endParaRPr lang="en-US" altLang="en-US" sz="2400" dirty="0"/>
          </a:p>
          <a:p>
            <a:pPr>
              <a:buFont typeface="Wingdings" panose="05000000000000000000" pitchFamily="2" charset="2"/>
              <a:buChar char="§"/>
            </a:pPr>
            <a:r>
              <a:rPr lang="en-US" altLang="en-US" sz="2400" dirty="0"/>
              <a:t>Idea: When exploring/exploiting we need to compare arms.</a:t>
            </a:r>
          </a:p>
        </p:txBody>
      </p:sp>
      <p:sp>
        <p:nvSpPr>
          <p:cNvPr id="2" name="Title 1"/>
          <p:cNvSpPr>
            <a:spLocks noGrp="1"/>
          </p:cNvSpPr>
          <p:nvPr>
            <p:ph type="title"/>
          </p:nvPr>
        </p:nvSpPr>
        <p:spPr>
          <a:xfrm>
            <a:off x="457200" y="304800"/>
            <a:ext cx="6781800" cy="1143000"/>
          </a:xfrm>
        </p:spPr>
        <p:txBody>
          <a:bodyPr/>
          <a:lstStyle/>
          <a:p>
            <a:pPr algn="l"/>
            <a:r>
              <a:rPr lang="en-US" dirty="0" smtClean="0"/>
              <a:t>Issues with </a:t>
            </a:r>
            <a:r>
              <a:rPr lang="en-US" dirty="0"/>
              <a:t>𝜀-Greedy Algorithm</a:t>
            </a:r>
            <a:r>
              <a:rPr lang="en-US" dirty="0" smtClean="0"/>
              <a:t>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矩形 4"/>
          <p:cNvSpPr>
            <a:spLocks noChangeArrowheads="1"/>
          </p:cNvSpPr>
          <p:nvPr/>
        </p:nvSpPr>
        <p:spPr bwMode="auto">
          <a:xfrm>
            <a:off x="508000" y="3810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dirty="0">
                <a:cs typeface="Arial" panose="020B0604020202020204" pitchFamily="34" charset="0"/>
              </a:rPr>
              <a:t>Example : Comparing Arms</a:t>
            </a:r>
          </a:p>
        </p:txBody>
      </p:sp>
      <p:sp>
        <p:nvSpPr>
          <p:cNvPr id="18" name="矩形 17"/>
          <p:cNvSpPr/>
          <p:nvPr/>
        </p:nvSpPr>
        <p:spPr>
          <a:xfrm>
            <a:off x="558800" y="1676400"/>
            <a:ext cx="7132638" cy="4894263"/>
          </a:xfrm>
          <a:prstGeom prst="rect">
            <a:avLst/>
          </a:prstGeom>
        </p:spPr>
        <p:txBody>
          <a:bodyPr>
            <a:spAutoFit/>
          </a:bodyPr>
          <a:lstStyle/>
          <a:p>
            <a:pPr marL="342900" indent="-342900">
              <a:buFont typeface="Wingdings" pitchFamily="2" charset="2"/>
              <a:buChar char="§"/>
              <a:defRPr/>
            </a:pPr>
            <a:r>
              <a:rPr lang="en-US" sz="2400" b="1" dirty="0"/>
              <a:t>Suppose we have done experiments </a:t>
            </a:r>
            <a:r>
              <a:rPr lang="en-US" sz="2400" dirty="0"/>
              <a:t>:</a:t>
            </a:r>
          </a:p>
          <a:p>
            <a:pPr marL="800100" lvl="1" indent="-342900">
              <a:buFont typeface="Wingdings" pitchFamily="2" charset="2"/>
              <a:buChar char="§"/>
              <a:defRPr/>
            </a:pPr>
            <a:r>
              <a:rPr lang="en-US" sz="2400" b="1" dirty="0"/>
              <a:t>Arm 1</a:t>
            </a:r>
            <a:r>
              <a:rPr lang="en-US" sz="2400" dirty="0"/>
              <a:t>: 1 0 0 1 1 1 0 0 0 1</a:t>
            </a:r>
          </a:p>
          <a:p>
            <a:pPr marL="800100" lvl="1" indent="-342900">
              <a:buFont typeface="Wingdings" pitchFamily="2" charset="2"/>
              <a:buChar char="§"/>
              <a:defRPr/>
            </a:pPr>
            <a:r>
              <a:rPr lang="en-US" sz="2400" b="1" dirty="0"/>
              <a:t>Arm 2</a:t>
            </a:r>
            <a:r>
              <a:rPr lang="en-US" sz="2400" dirty="0"/>
              <a:t>: 1</a:t>
            </a:r>
          </a:p>
          <a:p>
            <a:pPr marL="800100" lvl="1" indent="-342900">
              <a:buFont typeface="Wingdings" pitchFamily="2" charset="2"/>
              <a:buChar char="§"/>
              <a:defRPr/>
            </a:pPr>
            <a:r>
              <a:rPr lang="en-US" sz="2400" b="1" dirty="0"/>
              <a:t>Arm 3</a:t>
            </a:r>
            <a:r>
              <a:rPr lang="en-US" sz="2400" dirty="0"/>
              <a:t>: 1 1 0 1 0 0 1 1  1 1</a:t>
            </a:r>
          </a:p>
          <a:p>
            <a:pPr marL="342900" indent="-342900">
              <a:buFont typeface="Wingdings" pitchFamily="2" charset="2"/>
              <a:buChar char="§"/>
              <a:defRPr/>
            </a:pPr>
            <a:r>
              <a:rPr lang="en-US" sz="2400" b="1" dirty="0"/>
              <a:t>Mean arm values</a:t>
            </a:r>
            <a:r>
              <a:rPr lang="en-US" sz="2400" dirty="0"/>
              <a:t>:</a:t>
            </a:r>
          </a:p>
          <a:p>
            <a:pPr marL="800100" lvl="1" indent="-342900">
              <a:buFont typeface="Wingdings" pitchFamily="2" charset="2"/>
              <a:buChar char="§"/>
              <a:defRPr/>
            </a:pPr>
            <a:r>
              <a:rPr lang="en-US" sz="2400" dirty="0"/>
              <a:t>Arm 1: 5/10      Arm 2: 1      Arm 3: 7/10</a:t>
            </a:r>
          </a:p>
          <a:p>
            <a:pPr marL="342900" indent="-342900">
              <a:buFont typeface="Wingdings" pitchFamily="2" charset="2"/>
              <a:buChar char="§"/>
              <a:defRPr/>
            </a:pPr>
            <a:endParaRPr lang="en-US" sz="2400" dirty="0"/>
          </a:p>
          <a:p>
            <a:pPr marL="342900" indent="-342900">
              <a:buFont typeface="Wingdings" pitchFamily="2" charset="2"/>
              <a:buChar char="§"/>
              <a:defRPr/>
            </a:pPr>
            <a:r>
              <a:rPr lang="en-US" sz="2400" dirty="0"/>
              <a:t>Which arm would you choose next?</a:t>
            </a:r>
          </a:p>
          <a:p>
            <a:pPr marL="342900" indent="-342900">
              <a:buFont typeface="Wingdings" pitchFamily="2" charset="2"/>
              <a:buChar char="§"/>
              <a:defRPr/>
            </a:pPr>
            <a:r>
              <a:rPr lang="en-US" sz="2400" dirty="0"/>
              <a:t>Idea: Not only look at the mean but also the </a:t>
            </a:r>
            <a:r>
              <a:rPr lang="en-US" sz="2400" dirty="0">
                <a:solidFill>
                  <a:schemeClr val="tx2">
                    <a:lumMod val="60000"/>
                    <a:lumOff val="40000"/>
                  </a:schemeClr>
                </a:solidFill>
              </a:rPr>
              <a:t>confidence</a:t>
            </a:r>
            <a:r>
              <a:rPr lang="en-US" sz="2400" dirty="0"/>
              <a:t>!</a:t>
            </a:r>
          </a:p>
          <a:p>
            <a:pPr marL="342900" indent="-342900">
              <a:buFont typeface="Wingdings" pitchFamily="2" charset="2"/>
              <a:buChar char="§"/>
              <a:defRPr/>
            </a:pPr>
            <a:endParaRPr lang="en-US" sz="2400" dirty="0"/>
          </a:p>
          <a:p>
            <a:pPr marL="800100" lvl="1" indent="-342900">
              <a:buFont typeface="Wingdings" pitchFamily="2" charset="2"/>
              <a:buChar char="§"/>
              <a:defRPr/>
            </a:pPr>
            <a:endParaRPr lang="en-US" sz="2400" dirty="0"/>
          </a:p>
          <a:p>
            <a:pPr marL="342900" indent="-342900">
              <a:buFont typeface="Wingdings" pitchFamily="2" charset="2"/>
              <a:buChar char="§"/>
              <a:defRPr/>
            </a:pPr>
            <a:endParaRPr 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4"/>
          <p:cNvSpPr>
            <a:spLocks noChangeArrowheads="1"/>
          </p:cNvSpPr>
          <p:nvPr/>
        </p:nvSpPr>
        <p:spPr bwMode="auto">
          <a:xfrm>
            <a:off x="533400" y="358775"/>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a:cs typeface="Arial" panose="020B0604020202020204" pitchFamily="34" charset="0"/>
              </a:rPr>
              <a:t>Confidence Intervals</a:t>
            </a:r>
          </a:p>
        </p:txBody>
      </p:sp>
      <mc:AlternateContent xmlns:mc="http://schemas.openxmlformats.org/markup-compatibility/2006" xmlns:a14="http://schemas.microsoft.com/office/drawing/2010/main">
        <mc:Choice Requires="a14">
          <p:sp>
            <p:nvSpPr>
              <p:cNvPr id="4" name="矩形 17"/>
              <p:cNvSpPr/>
              <p:nvPr/>
            </p:nvSpPr>
            <p:spPr>
              <a:xfrm>
                <a:off x="533400" y="1690063"/>
                <a:ext cx="7604919" cy="45243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b="1" dirty="0"/>
                  <a:t>A </a:t>
                </a:r>
                <a:r>
                  <a:rPr lang="en-US" sz="2400" b="1" dirty="0">
                    <a:solidFill>
                      <a:schemeClr val="tx2">
                        <a:lumMod val="60000"/>
                        <a:lumOff val="40000"/>
                      </a:schemeClr>
                    </a:solidFill>
                  </a:rPr>
                  <a:t>conﬁdence interval </a:t>
                </a:r>
                <a:r>
                  <a:rPr lang="en-US" sz="2400" b="1" dirty="0"/>
                  <a:t>is a range of values within </a:t>
                </a:r>
                <a:r>
                  <a:rPr lang="en-US" sz="2400" b="1" dirty="0" smtClean="0"/>
                  <a:t>which </a:t>
                </a:r>
                <a:r>
                  <a:rPr lang="en-US" sz="2400" b="1" dirty="0"/>
                  <a:t>we are sure the mean lies with a certain </a:t>
                </a:r>
                <a:r>
                  <a:rPr lang="en-US" sz="2400" b="1" dirty="0" smtClean="0"/>
                  <a:t>probability</a:t>
                </a:r>
                <a:endParaRPr lang="en-US" sz="2400" dirty="0" smtClean="0"/>
              </a:p>
              <a:p>
                <a:pPr marL="800100" lvl="1" indent="-342900">
                  <a:buFont typeface="Wingdings" pitchFamily="2" charset="2"/>
                  <a:buChar char="§"/>
                </a:pPr>
                <a:r>
                  <a:rPr lang="en-US" sz="2400" dirty="0"/>
                  <a:t>We could believe </a:t>
                </a:r>
                <a14:m>
                  <m:oMath xmlns:m="http://schemas.openxmlformats.org/officeDocument/2006/math">
                    <m:sSub>
                      <m:sSubPr>
                        <m:ctrlPr>
                          <a:rPr lang="en-US" sz="2400" i="1">
                            <a:latin typeface="Cambria Math" panose="02040503050406030204" pitchFamily="18" charset="0"/>
                          </a:rPr>
                        </m:ctrlPr>
                      </m:sSubPr>
                      <m:e>
                        <m:r>
                          <a:rPr lang="en-US" sz="2400" b="0" i="1">
                            <a:latin typeface="Cambria Math"/>
                          </a:rPr>
                          <m:t> </m:t>
                        </m:r>
                        <m:r>
                          <a:rPr lang="en-US" sz="2400" b="0" i="1">
                            <a:latin typeface="Cambria Math"/>
                            <a:ea typeface="Cambria Math"/>
                          </a:rPr>
                          <m:t>𝜇</m:t>
                        </m:r>
                      </m:e>
                      <m:sub>
                        <m:r>
                          <a:rPr lang="en-US" sz="2400" b="0" i="1">
                            <a:latin typeface="Cambria Math"/>
                          </a:rPr>
                          <m:t>𝑎</m:t>
                        </m:r>
                      </m:sub>
                    </m:sSub>
                  </m:oMath>
                </a14:m>
                <a:r>
                  <a:rPr lang="en-US" sz="2400" dirty="0" smtClean="0"/>
                  <a:t> is within </a:t>
                </a:r>
                <a:r>
                  <a:rPr lang="en-US" sz="2400" dirty="0"/>
                  <a:t>[0.2,0.5] with </a:t>
                </a:r>
                <a:r>
                  <a:rPr lang="en-US" sz="2400" dirty="0" smtClean="0"/>
                  <a:t>probability 0.95</a:t>
                </a:r>
              </a:p>
              <a:p>
                <a:pPr marL="800100" lvl="1" indent="-342900">
                  <a:buFont typeface="Wingdings" pitchFamily="2" charset="2"/>
                  <a:buChar char="§"/>
                </a:pPr>
                <a:r>
                  <a:rPr lang="en-US" sz="2400" dirty="0"/>
                  <a:t>If we would have tried an action less often, our </a:t>
                </a:r>
                <a:r>
                  <a:rPr lang="en-US" sz="2400" dirty="0" smtClean="0"/>
                  <a:t>estimated </a:t>
                </a:r>
                <a:r>
                  <a:rPr lang="en-US" sz="2400" dirty="0"/>
                  <a:t>reward is less accurate so the conﬁdence </a:t>
                </a:r>
                <a:r>
                  <a:rPr lang="en-US" sz="2400" dirty="0" smtClean="0"/>
                  <a:t>interval </a:t>
                </a:r>
                <a:r>
                  <a:rPr lang="en-US" sz="2400" dirty="0"/>
                  <a:t>is larger</a:t>
                </a:r>
              </a:p>
              <a:p>
                <a:pPr marL="800100" lvl="1" indent="-342900">
                  <a:buFont typeface="Wingdings" pitchFamily="2" charset="2"/>
                  <a:buChar char="§"/>
                </a:pPr>
                <a:r>
                  <a:rPr lang="en-US" sz="2400" dirty="0"/>
                  <a:t>Interval shrinks as we get more information </a:t>
                </a:r>
                <a:r>
                  <a:rPr lang="en-US" sz="2400" dirty="0" smtClean="0"/>
                  <a:t>(</a:t>
                </a:r>
                <a:r>
                  <a:rPr lang="en-US" sz="2400" dirty="0"/>
                  <a:t>try the action more often</a:t>
                </a:r>
                <a:r>
                  <a:rPr lang="en-US" sz="2400" dirty="0" smtClean="0"/>
                  <a:t>)</a:t>
                </a:r>
              </a:p>
              <a:p>
                <a:pPr marL="342900" indent="-342900">
                  <a:buFont typeface="Wingdings" pitchFamily="2" charset="2"/>
                  <a:buChar char="§"/>
                </a:pPr>
                <a:endParaRPr lang="en-US" sz="2400" dirty="0"/>
              </a:p>
              <a:p>
                <a:pPr marL="800100" lvl="1" indent="-342900">
                  <a:buFont typeface="Wingdings" pitchFamily="2" charset="2"/>
                  <a:buChar char="§"/>
                </a:pPr>
                <a:endParaRPr lang="en-US" sz="2400" dirty="0" smtClean="0"/>
              </a:p>
              <a:p>
                <a:pPr marL="342900" indent="-342900">
                  <a:buFont typeface="Wingdings" pitchFamily="2" charset="2"/>
                  <a:buChar char="§"/>
                </a:pPr>
                <a:endParaRPr lang="en-US" sz="2400" dirty="0"/>
              </a:p>
            </p:txBody>
          </p:sp>
        </mc:Choice>
        <mc:Fallback xmlns="">
          <p:sp>
            <p:nvSpPr>
              <p:cNvPr id="4" name="矩形 17"/>
              <p:cNvSpPr>
                <a:spLocks noRot="1" noChangeAspect="1" noMove="1" noResize="1" noEditPoints="1" noAdjustHandles="1" noChangeArrowheads="1" noChangeShapeType="1" noTextEdit="1"/>
              </p:cNvSpPr>
              <p:nvPr/>
            </p:nvSpPr>
            <p:spPr>
              <a:xfrm>
                <a:off x="533400" y="1690063"/>
                <a:ext cx="7604919" cy="4524315"/>
              </a:xfrm>
              <a:prstGeom prst="rect">
                <a:avLst/>
              </a:prstGeom>
              <a:blipFill rotWithShape="0">
                <a:blip r:embed="rId3"/>
                <a:stretch>
                  <a:fillRect l="-1123" t="-1078"/>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l"/>
            <a:r>
              <a:rPr lang="en-US" altLang="en-US" sz="4000" smtClean="0"/>
              <a:t>What is Personalized Recommendation? </a:t>
            </a:r>
          </a:p>
        </p:txBody>
      </p:sp>
      <p:sp>
        <p:nvSpPr>
          <p:cNvPr id="4" name="Content Placeholder 2"/>
          <p:cNvSpPr>
            <a:spLocks noGrp="1"/>
          </p:cNvSpPr>
          <p:nvPr/>
        </p:nvSpPr>
        <p:spPr bwMode="auto">
          <a:xfrm>
            <a:off x="304800" y="1676400"/>
            <a:ext cx="4826000" cy="3613150"/>
          </a:xfrm>
          <a:prstGeom prst="rect">
            <a:avLst/>
          </a:prstGeom>
          <a:noFill/>
          <a:ln>
            <a:noFill/>
          </a:ln>
          <a:extLst>
            <a:ext uri="{909E8E84-426E-40dd-AFC4-6F175D3DCCD1}"/>
            <a:ext uri="{91240B29-F687-4f45-9708-019B960494DF}"/>
          </a:extLst>
        </p:spPr>
        <p:txBody>
          <a:bodyPr/>
          <a:lstStyle>
            <a:lvl1pPr marL="273050" indent="-273050">
              <a:spcBef>
                <a:spcPct val="20000"/>
              </a:spcBef>
              <a:buFont typeface="Arial" charset="0"/>
              <a:buChar char="•"/>
              <a:defRPr sz="3200">
                <a:solidFill>
                  <a:schemeClr val="tx1"/>
                </a:solidFill>
                <a:latin typeface="Calibri" pitchFamily="34" charset="0"/>
                <a:ea typeface="MS PGothic" pitchFamily="34" charset="-128"/>
              </a:defRPr>
            </a:lvl1pPr>
            <a:lvl2pPr marL="547688" indent="-273050">
              <a:spcBef>
                <a:spcPct val="20000"/>
              </a:spcBef>
              <a:buFont typeface="Arial" charset="0"/>
              <a:buChar char="–"/>
              <a:defRPr sz="2800">
                <a:solidFill>
                  <a:schemeClr val="tx1"/>
                </a:solidFill>
                <a:latin typeface="Calibri" pitchFamily="34" charset="0"/>
                <a:ea typeface="MS PGothic" pitchFamily="34" charset="-128"/>
              </a:defRPr>
            </a:lvl2pPr>
            <a:lvl3pPr marL="1143000" indent="-228600">
              <a:spcBef>
                <a:spcPct val="20000"/>
              </a:spcBef>
              <a:buFont typeface="Arial" charset="0"/>
              <a:buChar char="•"/>
              <a:defRPr sz="2400">
                <a:solidFill>
                  <a:schemeClr val="tx1"/>
                </a:solidFill>
                <a:latin typeface="Calibri" pitchFamily="34" charset="0"/>
                <a:ea typeface="MS PGothic" pitchFamily="34" charset="-128"/>
              </a:defRPr>
            </a:lvl3pPr>
            <a:lvl4pPr marL="1600200" indent="-228600">
              <a:spcBef>
                <a:spcPct val="20000"/>
              </a:spcBef>
              <a:buFont typeface="Arial" charset="0"/>
              <a:buChar char="–"/>
              <a:defRPr sz="2000">
                <a:solidFill>
                  <a:schemeClr val="tx1"/>
                </a:solidFill>
                <a:latin typeface="Calibri" pitchFamily="34" charset="0"/>
                <a:ea typeface="MS PGothic" pitchFamily="34" charset="-128"/>
              </a:defRPr>
            </a:lvl4pPr>
            <a:lvl5pPr marL="2057400" indent="-22860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a:buSzPct val="76000"/>
              <a:buFont typeface="Wingdings" panose="05000000000000000000" pitchFamily="2" charset="2"/>
              <a:buChar char="§"/>
              <a:defRPr/>
            </a:pPr>
            <a:r>
              <a:rPr lang="en-US" altLang="en-US" sz="2400" dirty="0">
                <a:solidFill>
                  <a:schemeClr val="tx2">
                    <a:lumMod val="60000"/>
                    <a:lumOff val="40000"/>
                  </a:schemeClr>
                </a:solidFill>
                <a:latin typeface="+mn-lt"/>
                <a:cs typeface="ＭＳ Ｐゴシック" charset="0"/>
              </a:rPr>
              <a:t>Personalized Recommendation </a:t>
            </a:r>
            <a:r>
              <a:rPr lang="en-US" altLang="en-US" sz="2400" dirty="0">
                <a:latin typeface="+mn-lt"/>
                <a:cs typeface="ＭＳ Ｐゴシック" charset="0"/>
              </a:rPr>
              <a:t>help users find interesting items based the individual interest of each item.</a:t>
            </a:r>
          </a:p>
          <a:p>
            <a:pPr marL="800100" lvl="1" indent="-342900">
              <a:buSzPct val="76000"/>
              <a:buFont typeface="Wingdings" panose="05000000000000000000" pitchFamily="2" charset="2"/>
              <a:buChar char="§"/>
              <a:defRPr/>
            </a:pPr>
            <a:r>
              <a:rPr lang="en-US" altLang="en-US" sz="2000" dirty="0">
                <a:latin typeface="+mn-lt"/>
              </a:rPr>
              <a:t>Ultimate Goal: maximize user engagement</a:t>
            </a:r>
            <a:r>
              <a:rPr lang="en-US" altLang="en-US" dirty="0">
                <a:latin typeface="+mn-lt"/>
              </a:rPr>
              <a:t>.	</a:t>
            </a:r>
          </a:p>
        </p:txBody>
      </p:sp>
      <p:grpSp>
        <p:nvGrpSpPr>
          <p:cNvPr id="17412" name="Group 5"/>
          <p:cNvGrpSpPr>
            <a:grpSpLocks/>
          </p:cNvGrpSpPr>
          <p:nvPr/>
        </p:nvGrpSpPr>
        <p:grpSpPr bwMode="auto">
          <a:xfrm>
            <a:off x="3162300" y="3886200"/>
            <a:ext cx="2586038" cy="2290763"/>
            <a:chOff x="5194641" y="1676400"/>
            <a:chExt cx="3492159" cy="3353480"/>
          </a:xfrm>
        </p:grpSpPr>
        <p:pic>
          <p:nvPicPr>
            <p:cNvPr id="1742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9484" y="2808155"/>
              <a:ext cx="9953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305" y="2279518"/>
              <a:ext cx="878681" cy="8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20216" y="2470725"/>
              <a:ext cx="759600" cy="7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32768" y="3350991"/>
              <a:ext cx="754032" cy="75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16203" y="1676400"/>
              <a:ext cx="894982" cy="71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4641" y="3347956"/>
              <a:ext cx="921562" cy="92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1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2913" y="4108318"/>
              <a:ext cx="921562" cy="92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1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04429" y="4105023"/>
              <a:ext cx="921562" cy="92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93729" y="1699386"/>
              <a:ext cx="739039" cy="73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3" name="Group 15"/>
          <p:cNvGrpSpPr>
            <a:grpSpLocks/>
          </p:cNvGrpSpPr>
          <p:nvPr/>
        </p:nvGrpSpPr>
        <p:grpSpPr bwMode="auto">
          <a:xfrm>
            <a:off x="5595938" y="1752600"/>
            <a:ext cx="2938462" cy="2319338"/>
            <a:chOff x="5060078" y="1625133"/>
            <a:chExt cx="3626722" cy="3209213"/>
          </a:xfrm>
        </p:grpSpPr>
        <p:pic>
          <p:nvPicPr>
            <p:cNvPr id="17414" name="Picture 1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36544" y="1625133"/>
              <a:ext cx="1034053" cy="81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7"/>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92074" y="3946434"/>
              <a:ext cx="694726" cy="83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8"/>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53012" y="2701635"/>
              <a:ext cx="713281" cy="84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291852" y="1714789"/>
              <a:ext cx="934168" cy="110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20"/>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60078" y="2937533"/>
              <a:ext cx="634736" cy="74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21"/>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291852" y="3011778"/>
              <a:ext cx="1169012" cy="67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22"/>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232097" y="1826326"/>
              <a:ext cx="725971" cy="8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734099" y="3896111"/>
              <a:ext cx="878391" cy="93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24"/>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592977" y="3896111"/>
              <a:ext cx="795829" cy="93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533400" y="3810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a:cs typeface="Arial" panose="020B0604020202020204" pitchFamily="34" charset="0"/>
              </a:rPr>
              <a:t>Confidence Based Selection</a:t>
            </a:r>
          </a:p>
        </p:txBody>
      </p:sp>
      <p:sp>
        <p:nvSpPr>
          <p:cNvPr id="18" name="矩形 17"/>
          <p:cNvSpPr/>
          <p:nvPr/>
        </p:nvSpPr>
        <p:spPr>
          <a:xfrm>
            <a:off x="609600" y="1676400"/>
            <a:ext cx="7132638" cy="1323975"/>
          </a:xfrm>
          <a:prstGeom prst="rect">
            <a:avLst/>
          </a:prstGeom>
        </p:spPr>
        <p:txBody>
          <a:bodyPr>
            <a:spAutoFit/>
          </a:bodyPr>
          <a:lstStyle/>
          <a:p>
            <a:pPr marL="342900" indent="-342900">
              <a:buFont typeface="Wingdings" pitchFamily="2" charset="2"/>
              <a:buChar char="§"/>
              <a:defRPr/>
            </a:pPr>
            <a:r>
              <a:rPr lang="en-US" sz="2000" dirty="0"/>
              <a:t>Assuming we know the confidence intervals</a:t>
            </a:r>
          </a:p>
          <a:p>
            <a:pPr marL="342900" indent="-342900">
              <a:buFont typeface="Wingdings" pitchFamily="2" charset="2"/>
              <a:buChar char="§"/>
              <a:defRPr/>
            </a:pPr>
            <a:r>
              <a:rPr lang="en-US" sz="2000" dirty="0"/>
              <a:t>Then, instead of trying the action with the highest mean we can try the action with the </a:t>
            </a:r>
            <a:r>
              <a:rPr lang="en-US" sz="2000" dirty="0">
                <a:solidFill>
                  <a:schemeClr val="tx2">
                    <a:lumMod val="60000"/>
                    <a:lumOff val="40000"/>
                  </a:schemeClr>
                </a:solidFill>
              </a:rPr>
              <a:t>highest upper bound </a:t>
            </a:r>
            <a:r>
              <a:rPr lang="en-US" sz="2000" dirty="0"/>
              <a:t>on its </a:t>
            </a:r>
            <a:r>
              <a:rPr lang="en-US" sz="2000" dirty="0">
                <a:solidFill>
                  <a:schemeClr val="tx2">
                    <a:lumMod val="60000"/>
                    <a:lumOff val="40000"/>
                  </a:schemeClr>
                </a:solidFill>
              </a:rPr>
              <a:t>confidence interval</a:t>
            </a:r>
            <a:r>
              <a:rPr lang="en-US" sz="2000" dirty="0"/>
              <a:t>.</a:t>
            </a:r>
          </a:p>
        </p:txBody>
      </p:sp>
      <p:pic>
        <p:nvPicPr>
          <p:cNvPr id="655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2968625"/>
            <a:ext cx="66579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4"/>
          <p:cNvSpPr>
            <a:spLocks noChangeArrowheads="1"/>
          </p:cNvSpPr>
          <p:nvPr/>
        </p:nvSpPr>
        <p:spPr bwMode="auto">
          <a:xfrm>
            <a:off x="457200" y="304800"/>
            <a:ext cx="695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dirty="0">
                <a:cs typeface="Arial" panose="020B0604020202020204" pitchFamily="34" charset="0"/>
              </a:rPr>
              <a:t>Confidence intervals vs Sampling times</a:t>
            </a:r>
          </a:p>
        </p:txBody>
      </p:sp>
      <p:pic>
        <p:nvPicPr>
          <p:cNvPr id="67587" name="Picture 2"/>
          <p:cNvPicPr>
            <a:picLocks noChangeAspect="1"/>
          </p:cNvPicPr>
          <p:nvPr/>
        </p:nvPicPr>
        <p:blipFill>
          <a:blip r:embed="rId3" cstate="print">
            <a:extLst>
              <a:ext uri="{28A0092B-C50C-407E-A947-70E740481C1C}">
                <a14:useLocalDpi xmlns:a14="http://schemas.microsoft.com/office/drawing/2010/main" val="0"/>
              </a:ext>
            </a:extLst>
          </a:blip>
          <a:srcRect t="6442"/>
          <a:stretch>
            <a:fillRect/>
          </a:stretch>
        </p:blipFill>
        <p:spPr bwMode="auto">
          <a:xfrm>
            <a:off x="4530725" y="2438400"/>
            <a:ext cx="39274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3"/>
          <p:cNvPicPr>
            <a:picLocks noChangeAspect="1"/>
          </p:cNvPicPr>
          <p:nvPr/>
        </p:nvPicPr>
        <p:blipFill>
          <a:blip r:embed="rId4">
            <a:extLst>
              <a:ext uri="{28A0092B-C50C-407E-A947-70E740481C1C}">
                <a14:useLocalDpi xmlns:a14="http://schemas.microsoft.com/office/drawing/2010/main" val="0"/>
              </a:ext>
            </a:extLst>
          </a:blip>
          <a:srcRect t="5913"/>
          <a:stretch>
            <a:fillRect/>
          </a:stretch>
        </p:blipFill>
        <p:spPr bwMode="auto">
          <a:xfrm>
            <a:off x="530225" y="2452688"/>
            <a:ext cx="411797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1"/>
          <p:cNvSpPr txBox="1">
            <a:spLocks noChangeArrowheads="1"/>
          </p:cNvSpPr>
          <p:nvPr/>
        </p:nvSpPr>
        <p:spPr bwMode="auto">
          <a:xfrm>
            <a:off x="762000" y="5105400"/>
            <a:ext cx="7696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a:t>The estimation of confidence becomes smaller as the number of pulling times increases. </a:t>
            </a:r>
          </a:p>
        </p:txBody>
      </p:sp>
      <p:sp>
        <p:nvSpPr>
          <p:cNvPr id="67590" name="矩形 6"/>
          <p:cNvSpPr>
            <a:spLocks noChangeArrowheads="1"/>
          </p:cNvSpPr>
          <p:nvPr/>
        </p:nvSpPr>
        <p:spPr bwMode="auto">
          <a:xfrm>
            <a:off x="609600" y="6172200"/>
            <a:ext cx="6019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altLang="en-US" sz="1100" dirty="0">
                <a:hlinkClick r:id="rId5" action="ppaction://hlinkfile"/>
              </a:rPr>
              <a:t>Jean-Yves </a:t>
            </a:r>
            <a:r>
              <a:rPr lang="en-US" altLang="en-US" sz="1100" dirty="0" err="1">
                <a:hlinkClick r:id="rId5" action="ppaction://hlinkfile"/>
              </a:rPr>
              <a:t>Audibert</a:t>
            </a:r>
            <a:r>
              <a:rPr lang="en-US" altLang="en-US" sz="1100" dirty="0">
                <a:hlinkClick r:id="rId5" action="ppaction://hlinkfile"/>
              </a:rPr>
              <a:t> and Remi </a:t>
            </a:r>
            <a:r>
              <a:rPr lang="en-US" altLang="en-US" sz="1100" dirty="0" err="1">
                <a:hlinkClick r:id="rId5" action="ppaction://hlinkfile"/>
              </a:rPr>
              <a:t>Munos</a:t>
            </a:r>
            <a:r>
              <a:rPr lang="en-US" altLang="en-US" sz="1100" dirty="0">
                <a:hlinkClick r:id="rId5" action="ppaction://hlinkfile"/>
              </a:rPr>
              <a:t>, Introduction to Bandits: Algorithms and Theory. ICML 2011, Bellevue(WA), USA</a:t>
            </a:r>
            <a:endParaRPr lang="en-US" altLang="en-US" sz="11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矩形 4"/>
          <p:cNvSpPr>
            <a:spLocks noChangeArrowheads="1"/>
          </p:cNvSpPr>
          <p:nvPr/>
        </p:nvSpPr>
        <p:spPr bwMode="auto">
          <a:xfrm>
            <a:off x="457200" y="3048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dirty="0">
                <a:cs typeface="Arial" panose="020B0604020202020204" pitchFamily="34" charset="0"/>
              </a:rPr>
              <a:t>Calculating Confidence Bounds</a:t>
            </a:r>
          </a:p>
        </p:txBody>
      </p:sp>
      <p:sp>
        <p:nvSpPr>
          <p:cNvPr id="69635" name="矩形 17"/>
          <p:cNvSpPr>
            <a:spLocks noChangeArrowheads="1"/>
          </p:cNvSpPr>
          <p:nvPr/>
        </p:nvSpPr>
        <p:spPr bwMode="auto">
          <a:xfrm>
            <a:off x="738188" y="2101850"/>
            <a:ext cx="7134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lvl="1">
              <a:buClr>
                <a:srgbClr val="C00000"/>
              </a:buClr>
            </a:pPr>
            <a:endParaRPr lang="en-US" altLang="en-US" sz="2000" dirty="0"/>
          </a:p>
          <a:p>
            <a:pPr>
              <a:buClr>
                <a:srgbClr val="C00000"/>
              </a:buClr>
              <a:buFont typeface="Wingdings" panose="05000000000000000000" pitchFamily="2" charset="2"/>
              <a:buChar char="§"/>
            </a:pPr>
            <a:endParaRPr lang="en-US" altLang="en-US" sz="2000" dirty="0"/>
          </a:p>
        </p:txBody>
      </p:sp>
      <mc:AlternateContent xmlns:mc="http://schemas.openxmlformats.org/markup-compatibility/2006" xmlns:a14="http://schemas.microsoft.com/office/drawing/2010/main">
        <mc:Choice Requires="a14">
          <p:sp>
            <p:nvSpPr>
              <p:cNvPr id="5" name="矩形 5"/>
              <p:cNvSpPr/>
              <p:nvPr/>
            </p:nvSpPr>
            <p:spPr>
              <a:xfrm>
                <a:off x="588962" y="1600200"/>
                <a:ext cx="7869238" cy="370819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
                </a:pPr>
                <a:r>
                  <a:rPr lang="en-US" sz="2400" b="1" dirty="0" smtClean="0"/>
                  <a:t>Suppose we fix arm a:</a:t>
                </a:r>
              </a:p>
              <a:p>
                <a:pPr marL="800100" lvl="1" indent="-342900">
                  <a:buFont typeface="Wingdings" pitchFamily="2" charset="2"/>
                  <a:buChar char="§"/>
                </a:pPr>
                <a:r>
                  <a:rPr lang="en-US" sz="2400" dirty="0" smtClean="0"/>
                  <a:t>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b="0" i="1" smtClean="0">
                            <a:latin typeface="Cambria Math"/>
                            <a:ea typeface="Cambria Math"/>
                          </a:rPr>
                          <m:t>𝑟</m:t>
                        </m:r>
                      </m:e>
                      <m:sub>
                        <m:r>
                          <a:rPr lang="en-US" sz="2400" b="0" i="1" smtClean="0">
                            <a:latin typeface="Cambria Math"/>
                            <a:ea typeface="Cambria Math"/>
                          </a:rPr>
                          <m:t>𝑎</m:t>
                        </m:r>
                        <m:r>
                          <a:rPr lang="en-US" sz="2400" b="0" i="1" smtClean="0">
                            <a:latin typeface="Cambria Math"/>
                            <a:ea typeface="Cambria Math"/>
                          </a:rPr>
                          <m:t>,1</m:t>
                        </m:r>
                      </m:sub>
                    </m:sSub>
                    <m:r>
                      <a:rPr lang="en-US" sz="2400" i="1">
                        <a:latin typeface="Cambria Math"/>
                      </a:rPr>
                      <m:t> </m:t>
                    </m:r>
                    <m:r>
                      <a:rPr lang="en-US" sz="2400" b="0" i="1" smtClean="0">
                        <a:latin typeface="Cambria Math"/>
                      </a:rPr>
                      <m:t>…</m:t>
                    </m:r>
                  </m:oMath>
                </a14:m>
                <a:r>
                  <a:rPr lang="en-US" sz="2400" dirty="0" smtClean="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𝑟</m:t>
                        </m:r>
                      </m:e>
                      <m:sub>
                        <m:r>
                          <a:rPr lang="en-US" sz="2400" i="1">
                            <a:latin typeface="Cambria Math"/>
                            <a:ea typeface="Cambria Math"/>
                          </a:rPr>
                          <m:t>𝑎</m:t>
                        </m:r>
                        <m:r>
                          <a:rPr lang="en-US" sz="2400" i="1">
                            <a:latin typeface="Cambria Math"/>
                            <a:ea typeface="Cambria Math"/>
                          </a:rPr>
                          <m:t>,</m:t>
                        </m:r>
                        <m:r>
                          <a:rPr lang="en-US" sz="2400" b="0" i="1" smtClean="0">
                            <a:latin typeface="Cambria Math"/>
                            <a:ea typeface="Cambria Math"/>
                          </a:rPr>
                          <m:t>𝑚</m:t>
                        </m:r>
                      </m:sub>
                    </m:sSub>
                  </m:oMath>
                </a14:m>
                <a:r>
                  <a:rPr lang="en-US" sz="2400" dirty="0" smtClean="0"/>
                  <a:t> be the payoffs of arm a in the first m trials</a:t>
                </a:r>
              </a:p>
              <a:p>
                <a:pPr marL="1257300" lvl="2" indent="-342900">
                  <a:buFont typeface="Wingdings"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𝑟</m:t>
                        </m:r>
                      </m:e>
                      <m:sub>
                        <m:r>
                          <a:rPr lang="en-US" sz="2400" i="1">
                            <a:latin typeface="Cambria Math"/>
                            <a:ea typeface="Cambria Math"/>
                          </a:rPr>
                          <m:t>𝑎</m:t>
                        </m:r>
                        <m:r>
                          <a:rPr lang="en-US" sz="2400" i="1">
                            <a:latin typeface="Cambria Math"/>
                            <a:ea typeface="Cambria Math"/>
                          </a:rPr>
                          <m:t>,1</m:t>
                        </m:r>
                      </m:sub>
                    </m:sSub>
                    <m:r>
                      <a:rPr lang="en-US" sz="2400" i="1">
                        <a:latin typeface="Cambria Math"/>
                      </a:rPr>
                      <m:t> …</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𝑟</m:t>
                        </m:r>
                      </m:e>
                      <m:sub>
                        <m:r>
                          <a:rPr lang="en-US" sz="2400" i="1">
                            <a:latin typeface="Cambria Math"/>
                            <a:ea typeface="Cambria Math"/>
                          </a:rPr>
                          <m:t>𝑎</m:t>
                        </m:r>
                        <m:r>
                          <a:rPr lang="en-US" sz="2400" i="1">
                            <a:latin typeface="Cambria Math"/>
                            <a:ea typeface="Cambria Math"/>
                          </a:rPr>
                          <m:t>,</m:t>
                        </m:r>
                        <m:r>
                          <a:rPr lang="en-US" sz="2400" i="1">
                            <a:latin typeface="Cambria Math"/>
                            <a:ea typeface="Cambria Math"/>
                          </a:rPr>
                          <m:t>𝑚</m:t>
                        </m:r>
                      </m:sub>
                    </m:sSub>
                  </m:oMath>
                </a14:m>
                <a:r>
                  <a:rPr lang="en-US" sz="2400" dirty="0" smtClean="0"/>
                  <a:t> are </a:t>
                </a:r>
                <a:r>
                  <a:rPr lang="en-US" sz="2400" dirty="0" err="1" smtClean="0"/>
                  <a:t>i.i.d</a:t>
                </a:r>
                <a:r>
                  <a:rPr lang="en-US" sz="2400" dirty="0" smtClean="0"/>
                  <a:t>. taking values in [0,1]</a:t>
                </a:r>
              </a:p>
              <a:p>
                <a:pPr marL="800100" lvl="1" indent="-342900">
                  <a:buFont typeface="Wingdings" pitchFamily="2" charset="2"/>
                  <a:buChar char="§"/>
                </a:pPr>
                <a:r>
                  <a:rPr lang="en-US" sz="2400" dirty="0" smtClean="0"/>
                  <a:t>Our estimate </a:t>
                </a:r>
                <a:r>
                  <a:rPr lang="en-US" sz="2400" dirty="0"/>
                  <a:t>:</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r>
                              <a:rPr lang="en-US" sz="2400" b="0" i="1" smtClean="0">
                                <a:latin typeface="Cambria Math"/>
                              </a:rPr>
                              <m:t>,</m:t>
                            </m:r>
                            <m:r>
                              <a:rPr lang="en-US" sz="2400" b="0" i="1" smtClean="0">
                                <a:latin typeface="Cambria Math"/>
                              </a:rPr>
                              <m:t>𝑚</m:t>
                            </m:r>
                          </m:sub>
                        </m:sSub>
                      </m:e>
                    </m:acc>
                    <m:r>
                      <a:rPr lang="en-US" sz="2400" b="1" i="1">
                        <a:latin typeface="Cambria Math"/>
                      </a:rPr>
                      <m:t>=</m:t>
                    </m:r>
                    <m:f>
                      <m:fPr>
                        <m:ctrlPr>
                          <a:rPr lang="en-US" sz="2400" i="1">
                            <a:latin typeface="Cambria Math" panose="02040503050406030204" pitchFamily="18" charset="0"/>
                          </a:rPr>
                        </m:ctrlPr>
                      </m:fPr>
                      <m:num>
                        <m:r>
                          <a:rPr lang="en-US" sz="2400" b="1" i="1" smtClean="0">
                            <a:latin typeface="Cambria Math"/>
                          </a:rPr>
                          <m:t>𝟏</m:t>
                        </m:r>
                      </m:num>
                      <m:den>
                        <m:r>
                          <a:rPr lang="en-US" sz="2400" b="0" i="1" smtClean="0">
                            <a:latin typeface="Cambria Math"/>
                          </a:rPr>
                          <m:t>𝑚</m:t>
                        </m:r>
                      </m:den>
                    </m:f>
                    <m:nary>
                      <m:naryPr>
                        <m:chr m:val="∑"/>
                        <m:limLoc m:val="subSup"/>
                        <m:ctrlPr>
                          <a:rPr lang="en-US" sz="2400" i="1">
                            <a:latin typeface="Cambria Math" panose="02040503050406030204" pitchFamily="18" charset="0"/>
                          </a:rPr>
                        </m:ctrlPr>
                      </m:naryPr>
                      <m:sub>
                        <m:r>
                          <m:rPr>
                            <m:brk m:alnAt="25"/>
                          </m:rPr>
                          <a:rPr lang="en-US" sz="2400" i="1">
                            <a:latin typeface="Cambria Math"/>
                          </a:rPr>
                          <m:t>𝑗</m:t>
                        </m:r>
                        <m:r>
                          <a:rPr lang="en-US" sz="2400" i="1">
                            <a:latin typeface="Cambria Math"/>
                          </a:rPr>
                          <m:t>=1</m:t>
                        </m:r>
                      </m:sub>
                      <m:sup>
                        <m:r>
                          <a:rPr lang="en-US" sz="2400" b="0" i="1" smtClean="0">
                            <a:latin typeface="Cambria Math"/>
                          </a:rPr>
                          <m:t>𝑚</m:t>
                        </m:r>
                      </m:sup>
                      <m:e>
                        <m:sSub>
                          <m:sSubPr>
                            <m:ctrlPr>
                              <a:rPr lang="en-US" sz="2400" i="1">
                                <a:latin typeface="Cambria Math" panose="02040503050406030204" pitchFamily="18" charset="0"/>
                              </a:rPr>
                            </m:ctrlPr>
                          </m:sSubPr>
                          <m:e>
                            <m:r>
                              <a:rPr lang="en-US" sz="2400" i="1">
                                <a:latin typeface="Cambria Math"/>
                              </a:rPr>
                              <m:t> </m:t>
                            </m:r>
                            <m:r>
                              <a:rPr lang="en-US" sz="2400" b="0" i="1" smtClean="0">
                                <a:latin typeface="Cambria Math"/>
                              </a:rPr>
                              <m:t>𝑟</m:t>
                            </m:r>
                          </m:e>
                          <m:sub>
                            <m:r>
                              <a:rPr lang="en-US" sz="2400" i="1">
                                <a:latin typeface="Cambria Math"/>
                                <a:ea typeface="Cambria Math"/>
                              </a:rPr>
                              <m:t>𝑎</m:t>
                            </m:r>
                            <m:r>
                              <a:rPr lang="en-US" sz="2400" i="1">
                                <a:latin typeface="Cambria Math"/>
                                <a:ea typeface="Cambria Math"/>
                              </a:rPr>
                              <m:t>,</m:t>
                            </m:r>
                            <m:r>
                              <a:rPr lang="en-US" sz="2400" i="1">
                                <a:latin typeface="Cambria Math"/>
                                <a:ea typeface="Cambria Math"/>
                              </a:rPr>
                              <m:t>𝑗</m:t>
                            </m:r>
                          </m:sub>
                        </m:sSub>
                      </m:e>
                    </m:nary>
                  </m:oMath>
                </a14:m>
                <a:endParaRPr lang="en-US" sz="2400" dirty="0" smtClean="0"/>
              </a:p>
              <a:p>
                <a:pPr marL="800100" lvl="1" indent="-342900">
                  <a:buFont typeface="Wingdings" pitchFamily="2" charset="2"/>
                  <a:buChar char="§"/>
                </a:pPr>
                <a:r>
                  <a:rPr lang="en-US" sz="2400" dirty="0" smtClean="0"/>
                  <a:t>Want to find b such that with high probability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ea typeface="Cambria Math"/>
                              </a:rPr>
                              <m:t>𝜇</m:t>
                            </m:r>
                          </m:e>
                          <m:sub>
                            <m:r>
                              <a:rPr lang="en-US" sz="2400" b="0" i="1" smtClean="0">
                                <a:latin typeface="Cambria Math"/>
                              </a:rPr>
                              <m:t>𝑎</m:t>
                            </m:r>
                          </m:sub>
                        </m:sSub>
                        <m:r>
                          <a:rPr lang="en-US" sz="2400" b="0" i="1" smtClean="0">
                            <a:latin typeface="Cambria Math"/>
                          </a:rPr>
                          <m:t> −</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r>
                                  <a:rPr lang="en-US" sz="2400" i="1">
                                    <a:latin typeface="Cambria Math"/>
                                  </a:rPr>
                                  <m:t>,</m:t>
                                </m:r>
                                <m:r>
                                  <a:rPr lang="en-US" sz="2400" i="1">
                                    <a:latin typeface="Cambria Math"/>
                                  </a:rPr>
                                  <m:t>𝑚</m:t>
                                </m:r>
                              </m:sub>
                            </m:sSub>
                          </m:e>
                        </m:acc>
                      </m:e>
                    </m:d>
                    <m:r>
                      <a:rPr lang="en-US" sz="2400" b="0" i="1" smtClean="0">
                        <a:latin typeface="Cambria Math"/>
                        <a:ea typeface="Cambria Math"/>
                      </a:rPr>
                      <m:t>≤</m:t>
                    </m:r>
                    <m:r>
                      <a:rPr lang="en-US" sz="2400" b="0" i="1" smtClean="0">
                        <a:latin typeface="Cambria Math"/>
                        <a:ea typeface="Cambria Math"/>
                      </a:rPr>
                      <m:t>𝑏</m:t>
                    </m:r>
                  </m:oMath>
                </a14:m>
                <a:r>
                  <a:rPr lang="en-US" sz="2400" b="0" dirty="0" smtClean="0">
                    <a:ea typeface="Cambria Math"/>
                  </a:rPr>
                  <a:t> (want b to be as small as possible)</a:t>
                </a:r>
              </a:p>
              <a:p>
                <a:pPr marL="800100" lvl="1" indent="-342900">
                  <a:buFont typeface="Wingdings" pitchFamily="2" charset="2"/>
                  <a:buChar char="§"/>
                </a:pPr>
                <a:r>
                  <a:rPr lang="en-US" sz="2400" dirty="0" smtClean="0"/>
                  <a:t>Goal : Want to bound </a:t>
                </a:r>
                <a14:m>
                  <m:oMath xmlns:m="http://schemas.openxmlformats.org/officeDocument/2006/math">
                    <m:r>
                      <a:rPr lang="en-US" sz="2400" b="1">
                        <a:latin typeface="Cambria Math"/>
                      </a:rPr>
                      <m:t>𝐏</m:t>
                    </m:r>
                    <m:r>
                      <a:rPr lang="en-US" sz="2400">
                        <a:latin typeface="Cambria Math"/>
                      </a:rPr>
                      <m:t>(</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ea typeface="Cambria Math"/>
                              </a:rPr>
                              <m:t>𝜇</m:t>
                            </m:r>
                          </m:e>
                          <m:sub>
                            <m:r>
                              <a:rPr lang="en-US" sz="2400" i="1">
                                <a:latin typeface="Cambria Math"/>
                              </a:rPr>
                              <m:t>𝑎</m:t>
                            </m:r>
                          </m:sub>
                        </m:sSub>
                        <m:r>
                          <a:rPr lang="en-US" sz="2400" i="1">
                            <a:latin typeface="Cambria Math"/>
                          </a:rPr>
                          <m:t> −</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rPr>
                                  <m:t>𝑎</m:t>
                                </m:r>
                                <m:r>
                                  <a:rPr lang="en-US" sz="2400" i="1">
                                    <a:latin typeface="Cambria Math"/>
                                  </a:rPr>
                                  <m:t>,</m:t>
                                </m:r>
                                <m:r>
                                  <a:rPr lang="en-US" sz="2400" i="1">
                                    <a:latin typeface="Cambria Math"/>
                                  </a:rPr>
                                  <m:t>𝑚</m:t>
                                </m:r>
                              </m:sub>
                            </m:sSub>
                          </m:e>
                        </m:acc>
                      </m:e>
                    </m:d>
                    <m:r>
                      <a:rPr lang="en-US" sz="2400" i="1">
                        <a:latin typeface="Cambria Math"/>
                        <a:ea typeface="Cambria Math"/>
                      </a:rPr>
                      <m:t>≤</m:t>
                    </m:r>
                    <m:r>
                      <a:rPr lang="en-US" sz="2400" i="1">
                        <a:latin typeface="Cambria Math"/>
                        <a:ea typeface="Cambria Math"/>
                      </a:rPr>
                      <m:t>𝑏</m:t>
                    </m:r>
                    <m:r>
                      <a:rPr lang="en-US" sz="2400" smtClean="0">
                        <a:latin typeface="Cambria Math"/>
                        <a:ea typeface="Cambria Math"/>
                      </a:rPr>
                      <m:t>)</m:t>
                    </m:r>
                  </m:oMath>
                </a14:m>
                <a:endParaRPr lang="en-US" sz="2400" dirty="0" smtClean="0"/>
              </a:p>
              <a:p>
                <a:pPr marL="342900" indent="-342900">
                  <a:buFont typeface="Wingdings" pitchFamily="2" charset="2"/>
                  <a:buChar char="§"/>
                </a:pPr>
                <a:endParaRPr lang="en-US" sz="2400" dirty="0"/>
              </a:p>
            </p:txBody>
          </p:sp>
        </mc:Choice>
        <mc:Fallback xmlns="">
          <p:sp>
            <p:nvSpPr>
              <p:cNvPr id="5" name="矩形 5"/>
              <p:cNvSpPr>
                <a:spLocks noRot="1" noChangeAspect="1" noMove="1" noResize="1" noEditPoints="1" noAdjustHandles="1" noChangeArrowheads="1" noChangeShapeType="1" noTextEdit="1"/>
              </p:cNvSpPr>
              <p:nvPr/>
            </p:nvSpPr>
            <p:spPr>
              <a:xfrm>
                <a:off x="588962" y="1600200"/>
                <a:ext cx="7869238" cy="3708195"/>
              </a:xfrm>
              <a:prstGeom prst="rect">
                <a:avLst/>
              </a:prstGeom>
              <a:blipFill rotWithShape="0">
                <a:blip r:embed="rId3"/>
                <a:stretch>
                  <a:fillRect l="-1084" t="-131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4"/>
          <p:cNvSpPr>
            <a:spLocks noChangeArrowheads="1"/>
          </p:cNvSpPr>
          <p:nvPr/>
        </p:nvSpPr>
        <p:spPr bwMode="auto">
          <a:xfrm>
            <a:off x="609600" y="3810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a:cs typeface="Arial" panose="020B0604020202020204" pitchFamily="34" charset="0"/>
              </a:rPr>
              <a:t>UCB1 Algorithm</a:t>
            </a:r>
          </a:p>
        </p:txBody>
      </p:sp>
      <p:sp>
        <p:nvSpPr>
          <p:cNvPr id="71683" name="矩形 17"/>
          <p:cNvSpPr>
            <a:spLocks noChangeArrowheads="1"/>
          </p:cNvSpPr>
          <p:nvPr/>
        </p:nvSpPr>
        <p:spPr bwMode="auto">
          <a:xfrm>
            <a:off x="738188" y="2101850"/>
            <a:ext cx="7134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lvl="1">
              <a:buClr>
                <a:srgbClr val="C00000"/>
              </a:buClr>
            </a:pPr>
            <a:endParaRPr lang="en-US" altLang="en-US" sz="2000"/>
          </a:p>
          <a:p>
            <a:pPr>
              <a:buClr>
                <a:srgbClr val="C00000"/>
              </a:buClr>
              <a:buFont typeface="Wingdings" panose="05000000000000000000" pitchFamily="2" charset="2"/>
              <a:buChar char="§"/>
            </a:pPr>
            <a:endParaRPr lang="en-US" altLang="en-US" sz="2000"/>
          </a:p>
        </p:txBody>
      </p:sp>
      <p:sp>
        <p:nvSpPr>
          <p:cNvPr id="3" name="Rectangular Callout 2"/>
          <p:cNvSpPr/>
          <p:nvPr/>
        </p:nvSpPr>
        <p:spPr>
          <a:xfrm>
            <a:off x="5029200" y="3048000"/>
            <a:ext cx="2438400" cy="328613"/>
          </a:xfrm>
          <a:prstGeom prst="wedgeRectCallout">
            <a:avLst>
              <a:gd name="adj1" fmla="val -24703"/>
              <a:gd name="adj2" fmla="val 104984"/>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t>Hoeffding’s</a:t>
            </a:r>
            <a:r>
              <a:rPr lang="en-US" dirty="0"/>
              <a:t> Inequality</a:t>
            </a:r>
          </a:p>
        </p:txBody>
      </p:sp>
      <mc:AlternateContent xmlns:mc="http://schemas.openxmlformats.org/markup-compatibility/2006" xmlns:a14="http://schemas.microsoft.com/office/drawing/2010/main">
        <mc:Choice Requires="a14">
          <p:sp>
            <p:nvSpPr>
              <p:cNvPr id="7" name="矩形 5"/>
              <p:cNvSpPr/>
              <p:nvPr/>
            </p:nvSpPr>
            <p:spPr>
              <a:xfrm>
                <a:off x="619836" y="1467698"/>
                <a:ext cx="7604919" cy="53056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1" indent="-342900">
                  <a:buFont typeface="Wingdings" pitchFamily="2" charset="2"/>
                  <a:buChar char="§"/>
                </a:pPr>
                <a:r>
                  <a:rPr lang="en-US" sz="2400" b="1" dirty="0" smtClean="0"/>
                  <a:t>UCB1 (Upper confidence sampling) algorithm</a:t>
                </a:r>
              </a:p>
              <a:p>
                <a:pPr marL="800100" lvl="2" indent="-342900">
                  <a:buFont typeface="Wingdings" pitchFamily="2" charset="2"/>
                  <a:buChar char="§"/>
                </a:pPr>
                <a:r>
                  <a:rPr lang="en-US" sz="2400" dirty="0" smtClean="0"/>
                  <a:t>Let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1</m:t>
                            </m:r>
                          </m:sub>
                        </m:sSub>
                      </m:e>
                    </m:acc>
                    <m:r>
                      <a:rPr lang="en-US" sz="2400" b="0" i="1" smtClean="0">
                        <a:latin typeface="Cambria Math"/>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𝑘</m:t>
                            </m:r>
                          </m:sub>
                        </m:sSub>
                      </m:e>
                    </m:acc>
                    <m:r>
                      <a:rPr lang="en-US" sz="2400" b="0" i="1" smtClean="0">
                        <a:latin typeface="Cambria Math"/>
                      </a:rPr>
                      <m:t>=</m:t>
                    </m:r>
                  </m:oMath>
                </a14:m>
                <a:r>
                  <a:rPr lang="en-US" sz="2400" dirty="0" smtClean="0"/>
                  <a:t> 0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b="0" i="1" smtClean="0">
                            <a:latin typeface="Cambria Math"/>
                          </a:rPr>
                          <m:t>𝑚</m:t>
                        </m:r>
                      </m:e>
                      <m:sub>
                        <m:r>
                          <a:rPr lang="en-US" sz="2400" b="0" i="1" smtClean="0">
                            <a:latin typeface="Cambria Math"/>
                          </a:rPr>
                          <m:t>1</m:t>
                        </m:r>
                      </m:sub>
                    </m:sSub>
                  </m:oMath>
                </a14:m>
                <a:r>
                  <a:rPr lang="en-US" sz="2400" dirty="0" smtClean="0"/>
                  <a:t> = …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𝑘</m:t>
                        </m:r>
                      </m:sub>
                    </m:sSub>
                  </m:oMath>
                </a14:m>
                <a:r>
                  <a:rPr lang="en-US" sz="2400" dirty="0" smtClean="0"/>
                  <a:t> = 0</a:t>
                </a:r>
              </a:p>
              <a:p>
                <a:pPr marL="1257300" lvl="3" indent="-342900">
                  <a:buFont typeface="Wingdings" pitchFamily="2" charset="2"/>
                  <a:buChar char="§"/>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𝑎</m:t>
                            </m:r>
                          </m:sub>
                        </m:sSub>
                      </m:e>
                    </m:acc>
                  </m:oMath>
                </a14:m>
                <a:r>
                  <a:rPr lang="en-US" sz="2400" dirty="0" smtClean="0"/>
                  <a:t> is our estimate of payoff of arm</a:t>
                </a:r>
                <a:r>
                  <a:rPr lang="en-US" sz="2400" i="1" dirty="0" smtClean="0"/>
                  <a:t> </a:t>
                </a:r>
                <a14:m>
                  <m:oMath xmlns:m="http://schemas.openxmlformats.org/officeDocument/2006/math">
                    <m:r>
                      <a:rPr lang="en-US" sz="2400" b="0" i="1" smtClean="0">
                        <a:latin typeface="Cambria Math"/>
                      </a:rPr>
                      <m:t>𝑖</m:t>
                    </m:r>
                  </m:oMath>
                </a14:m>
                <a:endParaRPr lang="en-US" sz="2400" i="1" dirty="0" smtClean="0"/>
              </a:p>
              <a:p>
                <a:pPr marL="1257300" lvl="3" indent="-342900">
                  <a:buFont typeface="Wingdings"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𝑎</m:t>
                        </m:r>
                      </m:sub>
                    </m:sSub>
                  </m:oMath>
                </a14:m>
                <a:r>
                  <a:rPr lang="en-US" sz="2400" i="1" dirty="0" smtClean="0"/>
                  <a:t> </a:t>
                </a:r>
                <a:r>
                  <a:rPr lang="en-US" sz="2400" dirty="0" smtClean="0"/>
                  <a:t>is</a:t>
                </a:r>
                <a:r>
                  <a:rPr lang="en-US" sz="2400" i="1" dirty="0" smtClean="0"/>
                  <a:t> </a:t>
                </a:r>
                <a:r>
                  <a:rPr lang="en-US" sz="2400" dirty="0" smtClean="0"/>
                  <a:t>the number of pulls of arm </a:t>
                </a:r>
                <a14:m>
                  <m:oMath xmlns:m="http://schemas.openxmlformats.org/officeDocument/2006/math">
                    <m:r>
                      <a:rPr lang="en-US" sz="2400" i="1">
                        <a:latin typeface="Cambria Math"/>
                      </a:rPr>
                      <m:t>𝑖</m:t>
                    </m:r>
                  </m:oMath>
                </a14:m>
                <a:r>
                  <a:rPr lang="en-US" sz="2400" dirty="0" smtClean="0"/>
                  <a:t> so far.</a:t>
                </a:r>
              </a:p>
              <a:p>
                <a:pPr marL="800100" lvl="2" indent="-342900">
                  <a:buFont typeface="Wingdings" pitchFamily="2" charset="2"/>
                  <a:buChar char="§"/>
                </a:pPr>
                <a:r>
                  <a:rPr lang="en-US" sz="2400" dirty="0" smtClean="0"/>
                  <a:t>For t = 1 : T</a:t>
                </a:r>
              </a:p>
              <a:p>
                <a:pPr marL="1257300" lvl="3" indent="-342900">
                  <a:buFont typeface="Wingdings" pitchFamily="2" charset="2"/>
                  <a:buChar char="§"/>
                </a:pPr>
                <a:r>
                  <a:rPr lang="en-US" sz="2400" dirty="0" smtClean="0"/>
                  <a:t>For each arm </a:t>
                </a:r>
                <a:r>
                  <a:rPr lang="en-US" sz="2400" i="1" dirty="0" smtClean="0"/>
                  <a:t>a </a:t>
                </a:r>
                <a:r>
                  <a:rPr lang="en-US" sz="2400" dirty="0" smtClean="0"/>
                  <a:t>calculate </a:t>
                </a:r>
                <a14:m>
                  <m:oMath xmlns:m="http://schemas.openxmlformats.org/officeDocument/2006/math">
                    <m:r>
                      <m:rPr>
                        <m:sty m:val="p"/>
                      </m:rPr>
                      <a:rPr lang="en-US" sz="2400" b="0" i="0" smtClean="0">
                        <a:latin typeface="Cambria Math"/>
                      </a:rPr>
                      <m:t>UCB</m:t>
                    </m:r>
                    <m:d>
                      <m:dPr>
                        <m:ctrlPr>
                          <a:rPr lang="en-US" sz="2400" b="0" i="1" smtClean="0">
                            <a:latin typeface="Cambria Math" panose="02040503050406030204" pitchFamily="18" charset="0"/>
                          </a:rPr>
                        </m:ctrlPr>
                      </m:dPr>
                      <m:e>
                        <m:r>
                          <m:rPr>
                            <m:sty m:val="p"/>
                          </m:rPr>
                          <a:rPr lang="en-US" sz="2400" b="0" i="0" smtClean="0">
                            <a:latin typeface="Cambria Math"/>
                          </a:rPr>
                          <m:t>a</m:t>
                        </m:r>
                      </m:e>
                    </m:d>
                    <m:r>
                      <a:rPr lang="en-US" sz="2400" b="0" i="0" smtClean="0">
                        <a:latin typeface="Cambria Math"/>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b="0" i="1" smtClean="0">
                                <a:latin typeface="Cambria Math"/>
                              </a:rPr>
                              <m:t> </m:t>
                            </m:r>
                            <m:r>
                              <a:rPr lang="en-US" sz="2400" i="1">
                                <a:latin typeface="Cambria Math"/>
                                <a:ea typeface="Cambria Math"/>
                              </a:rPr>
                              <m:t>𝜇</m:t>
                            </m:r>
                          </m:e>
                          <m:sub>
                            <m:r>
                              <a:rPr lang="en-US" sz="2400" i="1">
                                <a:latin typeface="Cambria Math"/>
                                <a:ea typeface="Cambria Math"/>
                              </a:rPr>
                              <m:t>𝑎</m:t>
                            </m:r>
                          </m:sub>
                        </m:sSub>
                      </m:e>
                    </m:acc>
                    <m:r>
                      <a:rPr lang="en-US" sz="2400" b="0" i="1" smtClean="0">
                        <a:latin typeface="Cambria Math"/>
                        <a:ea typeface="Cambria Math"/>
                      </a:rPr>
                      <m:t>+</m:t>
                    </m:r>
                    <m:r>
                      <a:rPr lang="en-US" sz="2400" b="0" i="1" smtClean="0">
                        <a:latin typeface="Cambria Math"/>
                        <a:ea typeface="Cambria Math"/>
                      </a:rPr>
                      <m:t>𝛼</m:t>
                    </m:r>
                    <m:rad>
                      <m:radPr>
                        <m:degHide m:val="on"/>
                        <m:ctrlPr>
                          <a:rPr lang="en-US" sz="2400" i="1" smtClean="0">
                            <a:latin typeface="Cambria Math" panose="02040503050406030204" pitchFamily="18" charset="0"/>
                          </a:rPr>
                        </m:ctrlPr>
                      </m:radPr>
                      <m:deg/>
                      <m:e>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b="0" i="0" smtClean="0">
                                    <a:latin typeface="Cambria Math"/>
                                  </a:rPr>
                                  <m:t>2</m:t>
                                </m:r>
                                <m:r>
                                  <m:rPr>
                                    <m:sty m:val="p"/>
                                  </m:rPr>
                                  <a:rPr lang="en-US" sz="2400">
                                    <a:latin typeface="Cambria Math"/>
                                  </a:rPr>
                                  <m:t>ln</m:t>
                                </m:r>
                                <m:r>
                                  <a:rPr lang="en-US" sz="2400" b="0" i="1" smtClean="0">
                                    <a:latin typeface="Cambria Math"/>
                                  </a:rPr>
                                  <m:t>𝑡</m:t>
                                </m:r>
                              </m:num>
                              <m:den>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𝑎</m:t>
                                    </m:r>
                                  </m:sub>
                                </m:sSub>
                              </m:den>
                            </m:f>
                          </m:e>
                        </m:box>
                      </m:e>
                    </m:rad>
                  </m:oMath>
                </a14:m>
                <a:endParaRPr lang="en-US" sz="2400" i="1" dirty="0" smtClean="0"/>
              </a:p>
              <a:p>
                <a:pPr marL="1257300" lvl="3" indent="-342900">
                  <a:buFont typeface="Wingdings" pitchFamily="2" charset="2"/>
                  <a:buChar char="§"/>
                </a:pPr>
                <a:r>
                  <a:rPr lang="en-US" sz="2400" dirty="0" smtClean="0"/>
                  <a:t>Pick arm </a:t>
                </a:r>
                <a14:m>
                  <m:oMath xmlns:m="http://schemas.openxmlformats.org/officeDocument/2006/math">
                    <m:r>
                      <a:rPr lang="en-US" sz="2400" b="0" i="1" smtClean="0">
                        <a:latin typeface="Cambria Math"/>
                      </a:rPr>
                      <m:t>𝑗</m:t>
                    </m:r>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𝑎𝑟𝑔𝑚𝑎𝑥</m:t>
                        </m:r>
                      </m:e>
                      <m:sub>
                        <m:r>
                          <a:rPr lang="en-US" sz="2400" b="0" i="1" smtClean="0">
                            <a:latin typeface="Cambria Math"/>
                          </a:rPr>
                          <m:t>𝑎</m:t>
                        </m:r>
                      </m:sub>
                    </m:sSub>
                    <m:r>
                      <a:rPr lang="en-US" sz="2400" b="0" i="1" smtClean="0">
                        <a:latin typeface="Cambria Math"/>
                      </a:rPr>
                      <m:t>𝑈𝐶𝐵</m:t>
                    </m:r>
                    <m:r>
                      <a:rPr lang="en-US" sz="2400" b="0" i="1" smtClean="0">
                        <a:latin typeface="Cambria Math"/>
                      </a:rPr>
                      <m:t>(</m:t>
                    </m:r>
                    <m:r>
                      <a:rPr lang="en-US" sz="2400" b="0" i="1" smtClean="0">
                        <a:latin typeface="Cambria Math"/>
                      </a:rPr>
                      <m:t>𝑎</m:t>
                    </m:r>
                    <m:r>
                      <a:rPr lang="en-US" sz="2400" b="0" i="1" smtClean="0">
                        <a:latin typeface="Cambria Math"/>
                      </a:rPr>
                      <m:t>)</m:t>
                    </m:r>
                  </m:oMath>
                </a14:m>
                <a:endParaRPr lang="en-US" sz="2400" i="1" dirty="0" smtClean="0"/>
              </a:p>
              <a:p>
                <a:pPr marL="1257300" lvl="3" indent="-342900">
                  <a:buFont typeface="Wingdings" pitchFamily="2" charset="2"/>
                  <a:buChar char="§"/>
                </a:pPr>
                <a:r>
                  <a:rPr lang="en-US" sz="2400" dirty="0" smtClean="0"/>
                  <a:t>Pull arm </a:t>
                </a:r>
                <a14:m>
                  <m:oMath xmlns:m="http://schemas.openxmlformats.org/officeDocument/2006/math">
                    <m:r>
                      <a:rPr lang="en-US" sz="2400" i="1">
                        <a:latin typeface="Cambria Math"/>
                      </a:rPr>
                      <m:t>𝑗</m:t>
                    </m:r>
                  </m:oMath>
                </a14:m>
                <a:r>
                  <a:rPr lang="en-US" sz="2400" dirty="0" smtClean="0"/>
                  <a:t> and observe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 </m:t>
                        </m:r>
                        <m:r>
                          <a:rPr lang="en-US" sz="2400" b="0" i="1" smtClean="0">
                            <a:latin typeface="Cambria Math"/>
                          </a:rPr>
                          <m:t>𝑦</m:t>
                        </m:r>
                      </m:e>
                      <m:sub>
                        <m:r>
                          <a:rPr lang="en-US" sz="2400" b="0" i="1" smtClean="0">
                            <a:latin typeface="Cambria Math"/>
                          </a:rPr>
                          <m:t>𝑡</m:t>
                        </m:r>
                      </m:sub>
                    </m:sSub>
                  </m:oMath>
                </a14:m>
                <a:endParaRPr lang="en-US" sz="2400" dirty="0" smtClean="0"/>
              </a:p>
              <a:p>
                <a:pPr marL="1257300" lvl="3" indent="-342900">
                  <a:buFont typeface="Wingdings"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𝑗</m:t>
                        </m:r>
                      </m:sub>
                    </m:sSub>
                  </m:oMath>
                </a14:m>
                <a:r>
                  <a:rPr lang="en-US" sz="2400" dirty="0"/>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𝑗</m:t>
                        </m:r>
                      </m:sub>
                    </m:sSub>
                  </m:oMath>
                </a14:m>
                <a:r>
                  <a:rPr lang="en-US" sz="2400" dirty="0" smtClean="0"/>
                  <a:t> + 1 and  </a:t>
                </a:r>
                <a14:m>
                  <m:oMath xmlns:m="http://schemas.openxmlformats.org/officeDocument/2006/math">
                    <m:acc>
                      <m:accPr>
                        <m:chr m:val="̂"/>
                        <m:ctrlPr>
                          <a:rPr lang="en-US" sz="2400" i="1" dirty="0"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𝑗</m:t>
                            </m:r>
                          </m:sub>
                        </m:sSub>
                      </m:e>
                    </m:acc>
                  </m:oMath>
                </a14:m>
                <a:r>
                  <a:rPr lang="en-US" sz="2400" dirty="0" smtClean="0"/>
                  <a:t> = 1</a:t>
                </a:r>
                <a14:m>
                  <m:oMath xmlns:m="http://schemas.openxmlformats.org/officeDocument/2006/math">
                    <m:r>
                      <a:rPr lang="en-US" sz="2400" b="0" i="0" smtClean="0">
                        <a:latin typeface="Cambria Math"/>
                      </a:rPr>
                      <m:t>/</m:t>
                    </m:r>
                    <m:sSub>
                      <m:sSubPr>
                        <m:ctrlPr>
                          <a:rPr lang="en-US" sz="2400" i="1">
                            <a:latin typeface="Cambria Math" panose="02040503050406030204" pitchFamily="18" charset="0"/>
                          </a:rPr>
                        </m:ctrlPr>
                      </m:sSubPr>
                      <m:e>
                        <m:r>
                          <a:rPr lang="en-US" sz="2400" i="1">
                            <a:latin typeface="Cambria Math"/>
                          </a:rPr>
                          <m:t>𝑚</m:t>
                        </m:r>
                      </m:e>
                      <m:sub>
                        <m:r>
                          <a:rPr lang="en-US" sz="2400" i="1">
                            <a:latin typeface="Cambria Math"/>
                          </a:rPr>
                          <m:t>𝑗</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𝑦</m:t>
                        </m:r>
                      </m:e>
                      <m:sub>
                        <m:r>
                          <a:rPr lang="en-US" sz="2400" i="1">
                            <a:latin typeface="Cambria Math"/>
                          </a:rPr>
                          <m:t>𝑡</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i="1">
                            <a:latin typeface="Cambria Math"/>
                          </a:rPr>
                          <m:t>𝑗</m:t>
                        </m:r>
                      </m:sub>
                    </m:sSub>
                    <m:r>
                      <a:rPr lang="en-US" sz="2400" b="0" i="1" smtClean="0">
                        <a:latin typeface="Cambria Math"/>
                      </a:rPr>
                      <m:t>−1)</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ea typeface="Cambria Math"/>
                              </a:rPr>
                              <m:t>𝑗</m:t>
                            </m:r>
                          </m:sub>
                        </m:sSub>
                      </m:e>
                    </m:acc>
                    <m:r>
                      <a:rPr lang="en-US" sz="2400" b="0" i="1" smtClean="0">
                        <a:latin typeface="Cambria Math"/>
                      </a:rPr>
                      <m:t>)</m:t>
                    </m:r>
                  </m:oMath>
                </a14:m>
                <a:endParaRPr lang="en-US" sz="2400" dirty="0"/>
              </a:p>
              <a:p>
                <a:pPr marL="1257300" lvl="3" indent="-342900">
                  <a:buFont typeface="Wingdings" pitchFamily="2" charset="2"/>
                  <a:buChar char="§"/>
                </a:pPr>
                <a:endParaRPr lang="en-US" sz="2400" dirty="0"/>
              </a:p>
              <a:p>
                <a:pPr marL="1257300" lvl="3" indent="-342900">
                  <a:buFont typeface="Wingdings" pitchFamily="2" charset="2"/>
                  <a:buChar char="§"/>
                </a:pPr>
                <a:endParaRPr lang="en-US" sz="2400" dirty="0" smtClean="0"/>
              </a:p>
              <a:p>
                <a:pPr marL="800100" lvl="2" indent="-342900">
                  <a:buFont typeface="Wingdings" pitchFamily="2" charset="2"/>
                  <a:buChar char="§"/>
                </a:pPr>
                <a:endParaRPr lang="en-US" sz="2400" dirty="0" smtClean="0"/>
              </a:p>
              <a:p>
                <a:pPr marL="342900" indent="-342900">
                  <a:buFont typeface="Wingdings" pitchFamily="2" charset="2"/>
                  <a:buChar char="§"/>
                </a:pPr>
                <a:endParaRPr lang="en-US" sz="2400" dirty="0"/>
              </a:p>
            </p:txBody>
          </p:sp>
        </mc:Choice>
        <mc:Fallback xmlns="">
          <p:sp>
            <p:nvSpPr>
              <p:cNvPr id="7" name="矩形 5"/>
              <p:cNvSpPr>
                <a:spLocks noRot="1" noChangeAspect="1" noMove="1" noResize="1" noEditPoints="1" noAdjustHandles="1" noChangeArrowheads="1" noChangeShapeType="1" noTextEdit="1"/>
              </p:cNvSpPr>
              <p:nvPr/>
            </p:nvSpPr>
            <p:spPr>
              <a:xfrm>
                <a:off x="619836" y="1467698"/>
                <a:ext cx="7604919" cy="5305620"/>
              </a:xfrm>
              <a:prstGeom prst="rect">
                <a:avLst/>
              </a:prstGeom>
              <a:blipFill rotWithShape="0">
                <a:blip r:embed="rId3"/>
                <a:stretch>
                  <a:fillRect l="-1123" t="-920" r="-5052"/>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矩形 4"/>
          <p:cNvSpPr>
            <a:spLocks noChangeArrowheads="1"/>
          </p:cNvSpPr>
          <p:nvPr/>
        </p:nvSpPr>
        <p:spPr bwMode="auto">
          <a:xfrm>
            <a:off x="673100" y="4572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4000">
                <a:cs typeface="Arial" panose="020B0604020202020204" pitchFamily="34" charset="0"/>
              </a:rPr>
              <a:t>UCB1 Algorithm: Discussion</a:t>
            </a:r>
          </a:p>
        </p:txBody>
      </p:sp>
      <p:sp>
        <p:nvSpPr>
          <p:cNvPr id="73731" name="矩形 17"/>
          <p:cNvSpPr>
            <a:spLocks noChangeArrowheads="1"/>
          </p:cNvSpPr>
          <p:nvPr/>
        </p:nvSpPr>
        <p:spPr bwMode="auto">
          <a:xfrm>
            <a:off x="738188" y="2101850"/>
            <a:ext cx="7134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lvl="1">
              <a:buClr>
                <a:srgbClr val="C00000"/>
              </a:buClr>
            </a:pPr>
            <a:endParaRPr lang="en-US" altLang="en-US" sz="2000"/>
          </a:p>
          <a:p>
            <a:pPr>
              <a:buClr>
                <a:srgbClr val="C00000"/>
              </a:buClr>
              <a:buFont typeface="Wingdings" panose="05000000000000000000" pitchFamily="2" charset="2"/>
              <a:buChar char="§"/>
            </a:pPr>
            <a:endParaRPr lang="en-US" altLang="en-US" sz="2000"/>
          </a:p>
        </p:txBody>
      </p:sp>
      <mc:AlternateContent xmlns:mc="http://schemas.openxmlformats.org/markup-compatibility/2006" xmlns:a14="http://schemas.microsoft.com/office/drawing/2010/main">
        <mc:Choice Requires="a14">
          <p:sp>
            <p:nvSpPr>
              <p:cNvPr id="5" name="矩形 5"/>
              <p:cNvSpPr/>
              <p:nvPr/>
            </p:nvSpPr>
            <p:spPr>
              <a:xfrm>
                <a:off x="715962" y="1490211"/>
                <a:ext cx="7742238" cy="49491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1" indent="-342900">
                  <a:buFont typeface="Wingdings" pitchFamily="2" charset="2"/>
                  <a:buChar char="§"/>
                </a:pPr>
                <a:r>
                  <a:rPr lang="en-US" sz="2400" dirty="0" smtClean="0"/>
                  <a:t>Confidence interval grows with the total number of actions </a:t>
                </a:r>
                <a:r>
                  <a:rPr lang="en-US" sz="2400" i="1" dirty="0" smtClean="0"/>
                  <a:t>t </a:t>
                </a:r>
                <a:r>
                  <a:rPr lang="en-US" sz="2400" dirty="0" smtClean="0"/>
                  <a:t>we have taken</a:t>
                </a:r>
              </a:p>
              <a:p>
                <a:pPr marL="342900" lvl="1" indent="-342900">
                  <a:buFont typeface="Wingdings" pitchFamily="2" charset="2"/>
                  <a:buChar char="§"/>
                </a:pPr>
                <a:r>
                  <a:rPr lang="en-US" sz="2400" dirty="0" smtClean="0"/>
                  <a:t>But Shrinks with the number of times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𝑎</m:t>
                        </m:r>
                      </m:sub>
                    </m:sSub>
                  </m:oMath>
                </a14:m>
                <a:r>
                  <a:rPr lang="en-US" sz="2400" dirty="0" smtClean="0"/>
                  <a:t> we have tried arm </a:t>
                </a:r>
                <a:r>
                  <a:rPr lang="en-US" sz="2400" i="1" dirty="0" smtClean="0"/>
                  <a:t>a</a:t>
                </a:r>
              </a:p>
              <a:p>
                <a:pPr marL="342900" lvl="1" indent="-342900">
                  <a:buFont typeface="Wingdings" pitchFamily="2" charset="2"/>
                  <a:buChar char="§"/>
                </a:pPr>
                <a:r>
                  <a:rPr lang="en-US" sz="2400" dirty="0" smtClean="0"/>
                  <a:t>This ensures each arm is tried infinitely often but still balances exploration and exploitation </a:t>
                </a:r>
              </a:p>
              <a:p>
                <a:pPr marL="342900" lvl="1" indent="-342900">
                  <a:buFont typeface="Wingdings" pitchFamily="2" charset="2"/>
                  <a:buChar char="§"/>
                </a:pPr>
                <a14:m>
                  <m:oMath xmlns:m="http://schemas.openxmlformats.org/officeDocument/2006/math">
                    <m:r>
                      <a:rPr lang="en-US" sz="2400" i="1">
                        <a:latin typeface="Cambria Math"/>
                        <a:ea typeface="Cambria Math"/>
                      </a:rPr>
                      <m:t>𝛼</m:t>
                    </m:r>
                  </m:oMath>
                </a14:m>
                <a:r>
                  <a:rPr lang="en-US" sz="2400" dirty="0" smtClean="0"/>
                  <a:t> plays the role of </a:t>
                </a:r>
                <a14:m>
                  <m:oMath xmlns:m="http://schemas.openxmlformats.org/officeDocument/2006/math">
                    <m:r>
                      <a:rPr lang="en-US" sz="2400" i="1">
                        <a:latin typeface="Cambria Math"/>
                        <a:ea typeface="Cambria Math"/>
                      </a:rPr>
                      <m:t>𝛿</m:t>
                    </m:r>
                    <m:r>
                      <a:rPr lang="en-US" sz="2400" b="0" i="1" smtClean="0">
                        <a:latin typeface="Cambria Math"/>
                        <a:ea typeface="Cambria Math"/>
                      </a:rPr>
                      <m:t>:</m:t>
                    </m:r>
                    <m:r>
                      <a:rPr lang="en-US" sz="2400" i="1">
                        <a:latin typeface="Cambria Math"/>
                        <a:ea typeface="Cambria Math"/>
                      </a:rPr>
                      <m:t>𝛼</m:t>
                    </m:r>
                    <m:r>
                      <a:rPr lang="en-US" sz="2400" b="0" i="1" smtClean="0">
                        <a:latin typeface="Cambria Math"/>
                        <a:ea typeface="Cambria Math"/>
                      </a:rPr>
                      <m:t>=</m:t>
                    </m:r>
                    <m:r>
                      <m:rPr>
                        <m:sty m:val="p"/>
                      </m:rPr>
                      <a:rPr lang="en-US" sz="2400" b="0" i="0" smtClean="0">
                        <a:latin typeface="Cambria Math"/>
                        <a:ea typeface="Cambria Math"/>
                      </a:rPr>
                      <m:t>f</m:t>
                    </m:r>
                    <m:d>
                      <m:dPr>
                        <m:ctrlPr>
                          <a:rPr lang="en-US" sz="2400" b="0" i="1" smtClean="0">
                            <a:latin typeface="Cambria Math" panose="02040503050406030204" pitchFamily="18" charset="0"/>
                            <a:ea typeface="Cambria Math"/>
                          </a:rPr>
                        </m:ctrlPr>
                      </m:dPr>
                      <m:e>
                        <m:f>
                          <m:fPr>
                            <m:ctrlPr>
                              <a:rPr lang="en-US" sz="2400" b="0" i="1" smtClean="0">
                                <a:latin typeface="Cambria Math" panose="02040503050406030204" pitchFamily="18" charset="0"/>
                                <a:ea typeface="Cambria Math"/>
                              </a:rPr>
                            </m:ctrlPr>
                          </m:fPr>
                          <m:num>
                            <m:r>
                              <a:rPr lang="en-US" sz="2400" b="0" i="0" smtClean="0">
                                <a:latin typeface="Cambria Math"/>
                                <a:ea typeface="Cambria Math"/>
                              </a:rPr>
                              <m:t>2</m:t>
                            </m:r>
                          </m:num>
                          <m:den>
                            <m:r>
                              <a:rPr lang="en-US" sz="2400" i="1">
                                <a:latin typeface="Cambria Math"/>
                                <a:ea typeface="Cambria Math"/>
                              </a:rPr>
                              <m:t>𝛿</m:t>
                            </m:r>
                          </m:den>
                        </m:f>
                      </m:e>
                    </m:d>
                    <m:r>
                      <a:rPr lang="en-US" sz="2400" b="0" i="0" smtClean="0">
                        <a:latin typeface="Cambria Math"/>
                        <a:ea typeface="Cambria Math"/>
                      </a:rPr>
                      <m:t>=1+</m:t>
                    </m:r>
                    <m:rad>
                      <m:radPr>
                        <m:degHide m:val="on"/>
                        <m:ctrlPr>
                          <a:rPr lang="en-US" sz="2400" i="1">
                            <a:latin typeface="Cambria Math" panose="02040503050406030204" pitchFamily="18" charset="0"/>
                          </a:rPr>
                        </m:ctrlPr>
                      </m:radPr>
                      <m:deg/>
                      <m:e>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m:rPr>
                                    <m:sty m:val="p"/>
                                  </m:rPr>
                                  <a:rPr lang="en-US" sz="2400">
                                    <a:latin typeface="Cambria Math"/>
                                  </a:rPr>
                                  <m:t>ln</m:t>
                                </m:r>
                                <m:r>
                                  <a:rPr lang="en-US" sz="2400" i="1">
                                    <a:latin typeface="Cambria Math"/>
                                  </a:rPr>
                                  <m:t>⁡(2/</m:t>
                                </m:r>
                                <m:r>
                                  <a:rPr lang="en-US" sz="2400" i="1">
                                    <a:latin typeface="Cambria Math"/>
                                    <a:ea typeface="Cambria Math"/>
                                  </a:rPr>
                                  <m:t>𝛿</m:t>
                                </m:r>
                                <m:r>
                                  <m:rPr>
                                    <m:nor/>
                                  </m:rPr>
                                  <a:rPr lang="en-US" sz="2400" dirty="0"/>
                                  <m:t> </m:t>
                                </m:r>
                                <m:r>
                                  <a:rPr lang="en-US" sz="2400" i="1">
                                    <a:latin typeface="Cambria Math"/>
                                  </a:rPr>
                                  <m:t>)</m:t>
                                </m:r>
                              </m:num>
                              <m:den>
                                <m:r>
                                  <a:rPr lang="en-US" sz="2400" i="1">
                                    <a:latin typeface="Cambria Math"/>
                                  </a:rPr>
                                  <m:t>2</m:t>
                                </m:r>
                              </m:den>
                            </m:f>
                          </m:e>
                        </m:box>
                      </m:e>
                    </m:rad>
                  </m:oMath>
                </a14:m>
                <a:endParaRPr lang="en-US" sz="2400" dirty="0" smtClean="0"/>
              </a:p>
              <a:p>
                <a:pPr marL="342900" lvl="1" indent="-342900">
                  <a:buFont typeface="Wingdings" pitchFamily="2" charset="2"/>
                  <a:buChar char="§"/>
                </a:pPr>
                <a:r>
                  <a:rPr lang="en-US" sz="2400" dirty="0" smtClean="0"/>
                  <a:t>For each arm </a:t>
                </a:r>
                <a:r>
                  <a:rPr lang="en-US" sz="2400" i="1" dirty="0" smtClean="0"/>
                  <a:t>a </a:t>
                </a:r>
                <a:r>
                  <a:rPr lang="en-US" sz="2400" dirty="0" smtClean="0"/>
                  <a:t>calculate </a:t>
                </a:r>
                <a14:m>
                  <m:oMath xmlns:m="http://schemas.openxmlformats.org/officeDocument/2006/math">
                    <m:r>
                      <m:rPr>
                        <m:sty m:val="p"/>
                      </m:rPr>
                      <a:rPr lang="en-US" sz="2400" b="0" i="0" smtClean="0">
                        <a:latin typeface="Cambria Math"/>
                      </a:rPr>
                      <m:t>UCB</m:t>
                    </m:r>
                    <m:d>
                      <m:dPr>
                        <m:ctrlPr>
                          <a:rPr lang="en-US" sz="2400" b="0" i="1" smtClean="0">
                            <a:latin typeface="Cambria Math" panose="02040503050406030204" pitchFamily="18" charset="0"/>
                          </a:rPr>
                        </m:ctrlPr>
                      </m:dPr>
                      <m:e>
                        <m:r>
                          <m:rPr>
                            <m:sty m:val="p"/>
                          </m:rPr>
                          <a:rPr lang="en-US" sz="2400" b="0" i="0" smtClean="0">
                            <a:latin typeface="Cambria Math"/>
                          </a:rPr>
                          <m:t>a</m:t>
                        </m:r>
                      </m:e>
                    </m:d>
                    <m:r>
                      <a:rPr lang="en-US" sz="2400" b="0" i="0" smtClean="0">
                        <a:latin typeface="Cambria Math"/>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b="0" i="1" smtClean="0">
                                <a:latin typeface="Cambria Math"/>
                              </a:rPr>
                              <m:t> </m:t>
                            </m:r>
                            <m:r>
                              <a:rPr lang="en-US" sz="2400" i="1">
                                <a:latin typeface="Cambria Math"/>
                                <a:ea typeface="Cambria Math"/>
                              </a:rPr>
                              <m:t>𝜇</m:t>
                            </m:r>
                          </m:e>
                          <m:sub>
                            <m:r>
                              <a:rPr lang="en-US" sz="2400" i="1">
                                <a:latin typeface="Cambria Math"/>
                                <a:ea typeface="Cambria Math"/>
                              </a:rPr>
                              <m:t>𝑎</m:t>
                            </m:r>
                          </m:sub>
                        </m:sSub>
                      </m:e>
                    </m:acc>
                    <m:r>
                      <a:rPr lang="en-US" sz="2400" b="0" i="1" smtClean="0">
                        <a:latin typeface="Cambria Math"/>
                        <a:ea typeface="Cambria Math"/>
                      </a:rPr>
                      <m:t>+</m:t>
                    </m:r>
                    <m:r>
                      <a:rPr lang="en-US" sz="2400" b="0" i="1" smtClean="0">
                        <a:latin typeface="Cambria Math"/>
                        <a:ea typeface="Cambria Math"/>
                      </a:rPr>
                      <m:t>𝛼</m:t>
                    </m:r>
                    <m:rad>
                      <m:radPr>
                        <m:degHide m:val="on"/>
                        <m:ctrlPr>
                          <a:rPr lang="en-US" sz="2400" i="1" smtClean="0">
                            <a:latin typeface="Cambria Math" panose="02040503050406030204" pitchFamily="18" charset="0"/>
                          </a:rPr>
                        </m:ctrlPr>
                      </m:radPr>
                      <m:deg/>
                      <m:e>
                        <m:box>
                          <m:boxPr>
                            <m:ctrlPr>
                              <a:rPr lang="en-US" sz="2400" i="1">
                                <a:latin typeface="Cambria Math" panose="02040503050406030204" pitchFamily="18" charset="0"/>
                              </a:rPr>
                            </m:ctrlPr>
                          </m:boxPr>
                          <m:e>
                            <m:argPr>
                              <m:argSz m:val="-1"/>
                            </m:argPr>
                            <m:f>
                              <m:fPr>
                                <m:ctrlPr>
                                  <a:rPr lang="en-US" sz="2400" i="1">
                                    <a:latin typeface="Cambria Math" panose="02040503050406030204" pitchFamily="18" charset="0"/>
                                  </a:rPr>
                                </m:ctrlPr>
                              </m:fPr>
                              <m:num>
                                <m:r>
                                  <a:rPr lang="en-US" sz="2400" b="0" i="0" smtClean="0">
                                    <a:latin typeface="Cambria Math"/>
                                  </a:rPr>
                                  <m:t>2</m:t>
                                </m:r>
                                <m:r>
                                  <m:rPr>
                                    <m:sty m:val="p"/>
                                  </m:rPr>
                                  <a:rPr lang="en-US" sz="2400">
                                    <a:latin typeface="Cambria Math"/>
                                  </a:rPr>
                                  <m:t>ln</m:t>
                                </m:r>
                                <m:r>
                                  <a:rPr lang="en-US" sz="2400" b="0" i="1" smtClean="0">
                                    <a:latin typeface="Cambria Math"/>
                                  </a:rPr>
                                  <m:t>𝑡</m:t>
                                </m:r>
                              </m:num>
                              <m:den>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𝑎</m:t>
                                    </m:r>
                                  </m:sub>
                                </m:sSub>
                              </m:den>
                            </m:f>
                          </m:e>
                        </m:box>
                      </m:e>
                    </m:rad>
                  </m:oMath>
                </a14:m>
                <a:endParaRPr lang="en-US" sz="2400" i="1" dirty="0" smtClean="0"/>
              </a:p>
              <a:p>
                <a:pPr marL="1257300" lvl="3" indent="-342900">
                  <a:buFont typeface="Wingdings" pitchFamily="2" charset="2"/>
                  <a:buChar char="§"/>
                </a:pPr>
                <a:r>
                  <a:rPr lang="en-US" sz="2400" dirty="0" smtClean="0"/>
                  <a:t>Pick arm </a:t>
                </a:r>
                <a14:m>
                  <m:oMath xmlns:m="http://schemas.openxmlformats.org/officeDocument/2006/math">
                    <m:r>
                      <a:rPr lang="en-US" sz="2400" b="0" i="1" smtClean="0">
                        <a:latin typeface="Cambria Math"/>
                      </a:rPr>
                      <m:t>𝑗</m:t>
                    </m:r>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𝑎𝑟𝑔𝑚𝑎𝑥</m:t>
                        </m:r>
                      </m:e>
                      <m:sub>
                        <m:r>
                          <a:rPr lang="en-US" sz="2400" b="0" i="1" smtClean="0">
                            <a:latin typeface="Cambria Math"/>
                          </a:rPr>
                          <m:t>𝑎</m:t>
                        </m:r>
                      </m:sub>
                    </m:sSub>
                    <m:r>
                      <a:rPr lang="en-US" sz="2400" b="0" i="1" smtClean="0">
                        <a:latin typeface="Cambria Math"/>
                      </a:rPr>
                      <m:t>𝑈𝐶𝐵</m:t>
                    </m:r>
                    <m:r>
                      <a:rPr lang="en-US" sz="2400" b="0" i="1" smtClean="0">
                        <a:latin typeface="Cambria Math"/>
                      </a:rPr>
                      <m:t>(</m:t>
                    </m:r>
                    <m:r>
                      <a:rPr lang="en-US" sz="2400" b="0" i="1" smtClean="0">
                        <a:latin typeface="Cambria Math"/>
                      </a:rPr>
                      <m:t>𝑎</m:t>
                    </m:r>
                    <m:r>
                      <a:rPr lang="en-US" sz="2400" b="0" i="1" smtClean="0">
                        <a:latin typeface="Cambria Math"/>
                      </a:rPr>
                      <m:t>)</m:t>
                    </m:r>
                  </m:oMath>
                </a14:m>
                <a:endParaRPr lang="en-US" sz="2400" i="1" dirty="0" smtClean="0"/>
              </a:p>
              <a:p>
                <a:pPr marL="1257300" lvl="3" indent="-342900">
                  <a:buFont typeface="Wingdings" pitchFamily="2" charset="2"/>
                  <a:buChar char="§"/>
                </a:pPr>
                <a:r>
                  <a:rPr lang="en-US" sz="2400" dirty="0" smtClean="0"/>
                  <a:t>Pull arm </a:t>
                </a:r>
                <a14:m>
                  <m:oMath xmlns:m="http://schemas.openxmlformats.org/officeDocument/2006/math">
                    <m:r>
                      <a:rPr lang="en-US" sz="2400" i="1">
                        <a:latin typeface="Cambria Math"/>
                      </a:rPr>
                      <m:t>𝑗</m:t>
                    </m:r>
                  </m:oMath>
                </a14:m>
                <a:r>
                  <a:rPr lang="en-US" sz="2400" dirty="0" smtClean="0"/>
                  <a:t> and observe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 </m:t>
                        </m:r>
                        <m:r>
                          <a:rPr lang="en-US" sz="2400" b="0" i="1" smtClean="0">
                            <a:latin typeface="Cambria Math"/>
                          </a:rPr>
                          <m:t>𝑦</m:t>
                        </m:r>
                      </m:e>
                      <m:sub>
                        <m:r>
                          <a:rPr lang="en-US" sz="2400" b="0" i="1" smtClean="0">
                            <a:latin typeface="Cambria Math"/>
                          </a:rPr>
                          <m:t>𝑡</m:t>
                        </m:r>
                      </m:sub>
                    </m:sSub>
                  </m:oMath>
                </a14:m>
                <a:endParaRPr lang="en-US" sz="2400" dirty="0" smtClean="0"/>
              </a:p>
              <a:p>
                <a:pPr marL="1257300" lvl="3" indent="-342900">
                  <a:buFont typeface="Wingdings"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𝑗</m:t>
                        </m:r>
                      </m:sub>
                    </m:sSub>
                  </m:oMath>
                </a14:m>
                <a:r>
                  <a:rPr lang="en-US" sz="2400" dirty="0"/>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b="0" i="1" smtClean="0">
                            <a:latin typeface="Cambria Math"/>
                          </a:rPr>
                          <m:t>𝑗</m:t>
                        </m:r>
                      </m:sub>
                    </m:sSub>
                  </m:oMath>
                </a14:m>
                <a:r>
                  <a:rPr lang="en-US" sz="2400" dirty="0" smtClean="0"/>
                  <a:t> + 1 and  </a:t>
                </a:r>
                <a14:m>
                  <m:oMath xmlns:m="http://schemas.openxmlformats.org/officeDocument/2006/math">
                    <m:acc>
                      <m:accPr>
                        <m:chr m:val="̂"/>
                        <m:ctrlPr>
                          <a:rPr lang="en-US" sz="2400" i="1" dirty="0"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b="0" i="1" smtClean="0">
                                <a:latin typeface="Cambria Math"/>
                                <a:ea typeface="Cambria Math"/>
                              </a:rPr>
                              <m:t>𝑗</m:t>
                            </m:r>
                          </m:sub>
                        </m:sSub>
                      </m:e>
                    </m:acc>
                  </m:oMath>
                </a14:m>
                <a:r>
                  <a:rPr lang="en-US" sz="2400" dirty="0" smtClean="0"/>
                  <a:t> = 1</a:t>
                </a:r>
                <a14:m>
                  <m:oMath xmlns:m="http://schemas.openxmlformats.org/officeDocument/2006/math">
                    <m:r>
                      <a:rPr lang="en-US" sz="2400" b="0" i="0" smtClean="0">
                        <a:latin typeface="Cambria Math"/>
                      </a:rPr>
                      <m:t>/</m:t>
                    </m:r>
                    <m:sSub>
                      <m:sSubPr>
                        <m:ctrlPr>
                          <a:rPr lang="en-US" sz="2400" i="1">
                            <a:latin typeface="Cambria Math" panose="02040503050406030204" pitchFamily="18" charset="0"/>
                          </a:rPr>
                        </m:ctrlPr>
                      </m:sSubPr>
                      <m:e>
                        <m:r>
                          <a:rPr lang="en-US" sz="2400" i="1">
                            <a:latin typeface="Cambria Math"/>
                          </a:rPr>
                          <m:t>𝑚</m:t>
                        </m:r>
                      </m:e>
                      <m:sub>
                        <m:r>
                          <a:rPr lang="en-US" sz="2400" i="1">
                            <a:latin typeface="Cambria Math"/>
                          </a:rPr>
                          <m:t>𝑗</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𝑦</m:t>
                        </m:r>
                      </m:e>
                      <m:sub>
                        <m:r>
                          <a:rPr lang="en-US" sz="2400" i="1">
                            <a:latin typeface="Cambria Math"/>
                          </a:rPr>
                          <m:t>𝑡</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rPr>
                          <m:t> </m:t>
                        </m:r>
                        <m:r>
                          <a:rPr lang="en-US" sz="2400" i="1">
                            <a:latin typeface="Cambria Math"/>
                          </a:rPr>
                          <m:t>𝑚</m:t>
                        </m:r>
                      </m:e>
                      <m:sub>
                        <m:r>
                          <a:rPr lang="en-US" sz="2400" i="1">
                            <a:latin typeface="Cambria Math"/>
                          </a:rPr>
                          <m:t>𝑗</m:t>
                        </m:r>
                      </m:sub>
                    </m:sSub>
                    <m:r>
                      <a:rPr lang="en-US" sz="2400" b="0" i="1" smtClean="0">
                        <a:latin typeface="Cambria Math"/>
                      </a:rPr>
                      <m:t>−1)</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a:rPr>
                              <m:t> </m:t>
                            </m:r>
                            <m:r>
                              <a:rPr lang="en-US" sz="2400" i="1">
                                <a:latin typeface="Cambria Math"/>
                                <a:ea typeface="Cambria Math"/>
                              </a:rPr>
                              <m:t>𝜇</m:t>
                            </m:r>
                          </m:e>
                          <m:sub>
                            <m:r>
                              <a:rPr lang="en-US" sz="2400" i="1">
                                <a:latin typeface="Cambria Math"/>
                                <a:ea typeface="Cambria Math"/>
                              </a:rPr>
                              <m:t>𝑗</m:t>
                            </m:r>
                          </m:sub>
                        </m:sSub>
                      </m:e>
                    </m:acc>
                    <m:r>
                      <a:rPr lang="en-US" sz="2400" b="0" i="1" smtClean="0">
                        <a:latin typeface="Cambria Math"/>
                      </a:rPr>
                      <m:t>)</m:t>
                    </m:r>
                  </m:oMath>
                </a14:m>
                <a:endParaRPr lang="en-US" sz="2400" dirty="0"/>
              </a:p>
            </p:txBody>
          </p:sp>
        </mc:Choice>
        <mc:Fallback xmlns="">
          <p:sp>
            <p:nvSpPr>
              <p:cNvPr id="5" name="矩形 5"/>
              <p:cNvSpPr>
                <a:spLocks noRot="1" noChangeAspect="1" noMove="1" noResize="1" noEditPoints="1" noAdjustHandles="1" noChangeArrowheads="1" noChangeShapeType="1" noTextEdit="1"/>
              </p:cNvSpPr>
              <p:nvPr/>
            </p:nvSpPr>
            <p:spPr>
              <a:xfrm>
                <a:off x="715962" y="1490211"/>
                <a:ext cx="7742238" cy="4949175"/>
              </a:xfrm>
              <a:prstGeom prst="rect">
                <a:avLst/>
              </a:prstGeom>
              <a:blipFill rotWithShape="0">
                <a:blip r:embed="rId3"/>
                <a:stretch>
                  <a:fillRect l="-1023" t="-985" r="-3147" b="-1355"/>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UCB1 Algorithm Performance</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p:sp>
        <p:nvSpPr>
          <p:cNvPr id="6" name="矩形 5"/>
          <p:cNvSpPr/>
          <p:nvPr/>
        </p:nvSpPr>
        <p:spPr>
          <a:xfrm>
            <a:off x="673100" y="1756290"/>
            <a:ext cx="7132638" cy="4893647"/>
          </a:xfrm>
          <a:prstGeom prst="rect">
            <a:avLst/>
          </a:prstGeom>
        </p:spPr>
        <p:txBody>
          <a:bodyPr wrap="square">
            <a:spAutoFit/>
          </a:bodyPr>
          <a:lstStyle/>
          <a:p>
            <a:pPr marL="342900" lvl="1" indent="-342900">
              <a:buFont typeface="Wingdings" panose="05000000000000000000" pitchFamily="2" charset="2"/>
              <a:buChar char="§"/>
            </a:pPr>
            <a:r>
              <a:rPr lang="en-US" sz="2400" dirty="0" smtClean="0"/>
              <a:t>Theorem [Auer et al. 2002]</a:t>
            </a:r>
          </a:p>
          <a:p>
            <a:pPr marL="800100" lvl="2" indent="-342900">
              <a:buFont typeface="Wingdings" panose="05000000000000000000" pitchFamily="2" charset="2"/>
              <a:buChar char="§"/>
            </a:pPr>
            <a:r>
              <a:rPr lang="en-US" sz="2400" dirty="0" smtClean="0"/>
              <a:t>Suppose optimal mean payoff is </a:t>
            </a:r>
            <a:endParaRPr lang="en-US" sz="2400" dirty="0"/>
          </a:p>
          <a:p>
            <a:pPr marL="800100" lvl="2" indent="-342900">
              <a:buFont typeface="Wingdings" panose="05000000000000000000" pitchFamily="2" charset="2"/>
              <a:buChar char="§"/>
            </a:pPr>
            <a:r>
              <a:rPr lang="en-US" sz="2400" dirty="0" smtClean="0"/>
              <a:t>And for each arm let </a:t>
            </a:r>
          </a:p>
          <a:p>
            <a:pPr marL="800100" lvl="2" indent="-342900">
              <a:buFont typeface="Wingdings" panose="05000000000000000000" pitchFamily="2" charset="2"/>
              <a:buChar char="§"/>
            </a:pPr>
            <a:r>
              <a:rPr lang="en-US" sz="2400" dirty="0" smtClean="0"/>
              <a:t>Then it holds that</a:t>
            </a:r>
          </a:p>
          <a:p>
            <a:pPr marL="800100" lvl="2" indent="-342900">
              <a:buFont typeface="Wingdings" panose="05000000000000000000" pitchFamily="2" charset="2"/>
              <a:buChar char="§"/>
            </a:pPr>
            <a:endParaRPr lang="en-US" sz="2400" dirty="0"/>
          </a:p>
          <a:p>
            <a:pPr marL="800100" lvl="2" indent="-342900">
              <a:buFont typeface="Wingdings" panose="05000000000000000000" pitchFamily="2" charset="2"/>
              <a:buChar char="§"/>
            </a:pPr>
            <a:endParaRPr lang="en-US" sz="2400" dirty="0" smtClean="0"/>
          </a:p>
          <a:p>
            <a:pPr marL="800100" lvl="2" indent="-342900">
              <a:buFont typeface="Wingdings" panose="05000000000000000000" pitchFamily="2" charset="2"/>
              <a:buChar char="§"/>
            </a:pPr>
            <a:endParaRPr lang="en-US" sz="2400" dirty="0"/>
          </a:p>
          <a:p>
            <a:pPr marL="800100" lvl="2" indent="-342900">
              <a:buFont typeface="Wingdings" panose="05000000000000000000" pitchFamily="2" charset="2"/>
              <a:buChar char="§"/>
            </a:pPr>
            <a:endParaRPr lang="en-US" sz="2400" dirty="0" smtClean="0"/>
          </a:p>
          <a:p>
            <a:pPr marL="800100" lvl="2" indent="-342900">
              <a:buFont typeface="Wingdings" panose="05000000000000000000" pitchFamily="2" charset="2"/>
              <a:buChar char="§"/>
            </a:pPr>
            <a:endParaRPr lang="en-US" sz="2400" dirty="0" smtClean="0"/>
          </a:p>
          <a:p>
            <a:pPr marL="800100" lvl="2" indent="-342900">
              <a:buFont typeface="Wingdings" panose="05000000000000000000" pitchFamily="2" charset="2"/>
              <a:buChar char="§"/>
            </a:pPr>
            <a:endParaRPr lang="en-US" sz="2400" dirty="0"/>
          </a:p>
          <a:p>
            <a:pPr marL="800100" lvl="2" indent="-342900">
              <a:buFont typeface="Wingdings" panose="05000000000000000000" pitchFamily="2" charset="2"/>
              <a:buChar char="§"/>
            </a:pPr>
            <a:r>
              <a:rPr lang="en-US" sz="2400" dirty="0" smtClean="0"/>
              <a:t>So, we get </a:t>
            </a:r>
          </a:p>
          <a:p>
            <a:pPr marL="457200" lvl="2"/>
            <a:endParaRPr lang="en-US" sz="2400" dirty="0" smtClean="0"/>
          </a:p>
          <a:p>
            <a:endParaRPr lang="en-US" sz="2400" dirty="0"/>
          </a:p>
        </p:txBody>
      </p:sp>
      <p:pic>
        <p:nvPicPr>
          <p:cNvPr id="1638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75"/>
          <a:stretch/>
        </p:blipFill>
        <p:spPr bwMode="auto">
          <a:xfrm>
            <a:off x="3886200" y="2965666"/>
            <a:ext cx="1398588" cy="31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70356"/>
            <a:ext cx="1371600" cy="40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766" y="3594100"/>
            <a:ext cx="4220492" cy="12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7662" y="5357743"/>
            <a:ext cx="1684338" cy="58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03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Contextual Bandits</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609600" y="1676400"/>
                <a:ext cx="7522369" cy="3464988"/>
              </a:xfrm>
              <a:prstGeom prst="rect">
                <a:avLst/>
              </a:prstGeom>
            </p:spPr>
            <p:txBody>
              <a:bodyPr wrap="square">
                <a:spAutoFit/>
              </a:bodyPr>
              <a:lstStyle/>
              <a:p>
                <a:pPr marL="342900" lvl="1" indent="-342900">
                  <a:buFont typeface="Wingdings" panose="05000000000000000000" pitchFamily="2" charset="2"/>
                  <a:buChar char="§"/>
                </a:pPr>
                <a:r>
                  <a:rPr lang="en-US" sz="2400" dirty="0" smtClean="0"/>
                  <a:t>Contextual bandit algorithm in round t</a:t>
                </a:r>
                <a:endParaRPr lang="en-US" sz="2400" dirty="0"/>
              </a:p>
              <a:p>
                <a:pPr marL="800100" lvl="2" indent="-342900">
                  <a:buFont typeface="Wingdings" panose="05000000000000000000" pitchFamily="2" charset="2"/>
                  <a:buChar char="§"/>
                </a:pPr>
                <a:r>
                  <a:rPr lang="en-US" sz="2400" dirty="0" smtClean="0"/>
                  <a:t>Algorithm observers user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𝒕</m:t>
                        </m:r>
                      </m:sub>
                    </m:sSub>
                  </m:oMath>
                </a14:m>
                <a:r>
                  <a:rPr lang="en-US" sz="2400" dirty="0" smtClean="0"/>
                  <a:t> and a set </a:t>
                </a:r>
                <a14:m>
                  <m:oMath xmlns:m="http://schemas.openxmlformats.org/officeDocument/2006/math">
                    <m:r>
                      <a:rPr lang="en-US" sz="2400" b="1" i="1">
                        <a:latin typeface="Cambria Math" panose="02040503050406030204" pitchFamily="18" charset="0"/>
                        <a:ea typeface="Cambria Math" panose="02040503050406030204" pitchFamily="18" charset="0"/>
                      </a:rPr>
                      <m:t>𝐀</m:t>
                    </m:r>
                  </m:oMath>
                </a14:m>
                <a:r>
                  <a:rPr lang="en-US" sz="2400" dirty="0" smtClean="0"/>
                  <a:t> of arms together with their features </a:t>
                </a:r>
                <a14:m>
                  <m:oMath xmlns:m="http://schemas.openxmlformats.org/officeDocument/2006/math">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𝒙</m:t>
                        </m:r>
                      </m:e>
                      <m:sub>
                        <m:r>
                          <a:rPr lang="en-US" sz="2400" b="1" i="1">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𝒂</m:t>
                        </m:r>
                      </m:sub>
                    </m:sSub>
                  </m:oMath>
                </a14:m>
                <a:r>
                  <a:rPr lang="en-US" sz="2400" dirty="0" smtClean="0"/>
                  <a:t>(</a:t>
                </a:r>
                <a:r>
                  <a:rPr lang="en-US" sz="2400" dirty="0" smtClean="0">
                    <a:solidFill>
                      <a:schemeClr val="tx2">
                        <a:lumMod val="60000"/>
                        <a:lumOff val="40000"/>
                      </a:schemeClr>
                    </a:solidFill>
                  </a:rPr>
                  <a:t>context</a:t>
                </a:r>
                <a:r>
                  <a:rPr lang="en-US" sz="2400" dirty="0" smtClean="0"/>
                  <a:t>)</a:t>
                </a:r>
              </a:p>
              <a:p>
                <a:pPr marL="800100" lvl="2" indent="-342900">
                  <a:buFont typeface="Wingdings" panose="05000000000000000000" pitchFamily="2" charset="2"/>
                  <a:buChar char="§"/>
                </a:pPr>
                <a:r>
                  <a:rPr lang="en-US" sz="2400" dirty="0" smtClean="0"/>
                  <a:t>Based on payoffs from previous trials, algorithm chooses arm </a:t>
                </a:r>
                <a14:m>
                  <m:oMath xmlns:m="http://schemas.openxmlformats.org/officeDocument/2006/math">
                    <m:r>
                      <a:rPr lang="en-US" sz="2400" b="1" i="1" smtClean="0">
                        <a:latin typeface="Cambria Math" panose="02040503050406030204" pitchFamily="18" charset="0"/>
                      </a:rPr>
                      <m:t>𝒂</m:t>
                    </m:r>
                    <m:r>
                      <a:rPr lang="en-US" sz="2400" b="1"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𝐀</m:t>
                    </m:r>
                  </m:oMath>
                </a14:m>
                <a:r>
                  <a:rPr lang="en-US" sz="2400" dirty="0" smtClean="0"/>
                  <a:t> and receives payoff </a:t>
                </a:r>
                <a14:m>
                  <m:oMath xmlns:m="http://schemas.openxmlformats.org/officeDocument/2006/math">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1" smtClean="0">
                            <a:latin typeface="Cambria Math" panose="02040503050406030204" pitchFamily="18" charset="0"/>
                          </a:rPr>
                          <m:t>𝒓</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oMath>
                </a14:m>
                <a:endParaRPr lang="en-US" sz="2400" b="1" dirty="0" smtClean="0"/>
              </a:p>
              <a:p>
                <a:pPr marL="800100" lvl="2" indent="-342900">
                  <a:buFont typeface="Wingdings" panose="05000000000000000000" pitchFamily="2" charset="2"/>
                  <a:buChar char="§"/>
                </a:pPr>
                <a:r>
                  <a:rPr lang="en-US" sz="2400" dirty="0" smtClean="0"/>
                  <a:t>Algorithm improves arm selection strategy with each observation(</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0" i="0"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 </m:t>
                        </m:r>
                        <m:r>
                          <a:rPr lang="en-US" sz="2400" b="1" i="1">
                            <a:latin typeface="Cambria Math" panose="02040503050406030204" pitchFamily="18" charset="0"/>
                          </a:rPr>
                          <m:t>𝒓</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oMath>
                </a14:m>
                <a:r>
                  <a:rPr lang="en-US" sz="2400" dirty="0" smtClean="0"/>
                  <a:t>)</a:t>
                </a:r>
              </a:p>
              <a:p>
                <a:pPr marL="457200" lvl="2"/>
                <a:endParaRPr lang="en-US" sz="2400" dirty="0" smtClean="0"/>
              </a:p>
              <a:p>
                <a:pPr marL="342900" indent="-342900">
                  <a:buFont typeface="Wingdings" panose="05000000000000000000"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09600" y="1676400"/>
                <a:ext cx="7522369" cy="3464988"/>
              </a:xfrm>
              <a:prstGeom prst="rect">
                <a:avLst/>
              </a:prstGeom>
              <a:blipFill rotWithShape="0">
                <a:blip r:embed="rId3"/>
                <a:stretch>
                  <a:fillRect l="-1053" t="-1408" r="-1783"/>
                </a:stretch>
              </a:blipFill>
            </p:spPr>
            <p:txBody>
              <a:bodyPr/>
              <a:lstStyle/>
              <a:p>
                <a:r>
                  <a:rPr lang="en-US">
                    <a:noFill/>
                  </a:rPr>
                  <a:t> </a:t>
                </a:r>
              </a:p>
            </p:txBody>
          </p:sp>
        </mc:Fallback>
      </mc:AlternateContent>
    </p:spTree>
    <p:extLst>
      <p:ext uri="{BB962C8B-B14F-4D97-AF65-F5344CB8AC3E}">
        <p14:creationId xmlns:p14="http://schemas.microsoft.com/office/powerpoint/2010/main" val="2950461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LinUCB Algorithm[1]</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609600" y="1676400"/>
                <a:ext cx="7522369" cy="4203651"/>
              </a:xfrm>
              <a:prstGeom prst="rect">
                <a:avLst/>
              </a:prstGeom>
            </p:spPr>
            <p:txBody>
              <a:bodyPr wrap="square">
                <a:spAutoFit/>
              </a:bodyPr>
              <a:lstStyle/>
              <a:p>
                <a:pPr marL="342900" lvl="1" indent="-342900">
                  <a:buFont typeface="Wingdings" panose="05000000000000000000" pitchFamily="2" charset="2"/>
                  <a:buChar char="§"/>
                </a:pPr>
                <a:r>
                  <a:rPr lang="en-US" sz="2400" dirty="0" smtClean="0"/>
                  <a:t>Contextual bandit algorithm in round t</a:t>
                </a:r>
                <a:endParaRPr lang="en-US" sz="2400" dirty="0"/>
              </a:p>
              <a:p>
                <a:pPr marL="800100" lvl="2" indent="-342900">
                  <a:buFont typeface="Wingdings" panose="05000000000000000000" pitchFamily="2" charset="2"/>
                  <a:buChar char="§"/>
                </a:pPr>
                <a:r>
                  <a:rPr lang="en-US" sz="2400" dirty="0" smtClean="0"/>
                  <a:t>Algorithm observers user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𝒕</m:t>
                        </m:r>
                      </m:sub>
                    </m:sSub>
                  </m:oMath>
                </a14:m>
                <a:r>
                  <a:rPr lang="en-US" sz="2400" dirty="0" smtClean="0"/>
                  <a:t> and a set </a:t>
                </a:r>
                <a14:m>
                  <m:oMath xmlns:m="http://schemas.openxmlformats.org/officeDocument/2006/math">
                    <m:r>
                      <a:rPr lang="en-US" sz="2400" b="1" i="1">
                        <a:latin typeface="Cambria Math" panose="02040503050406030204" pitchFamily="18" charset="0"/>
                        <a:ea typeface="Cambria Math" panose="02040503050406030204" pitchFamily="18" charset="0"/>
                      </a:rPr>
                      <m:t>𝐀</m:t>
                    </m:r>
                  </m:oMath>
                </a14:m>
                <a:r>
                  <a:rPr lang="en-US" sz="2400" dirty="0" smtClean="0"/>
                  <a:t> of arms together with their features </a:t>
                </a:r>
                <a14:m>
                  <m:oMath xmlns:m="http://schemas.openxmlformats.org/officeDocument/2006/math">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𝒙</m:t>
                        </m:r>
                      </m:e>
                      <m:sub>
                        <m:r>
                          <a:rPr lang="en-US" sz="2400" b="1" i="1">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𝒂</m:t>
                        </m:r>
                      </m:sub>
                    </m:sSub>
                  </m:oMath>
                </a14:m>
                <a:r>
                  <a:rPr lang="en-US" sz="2400" dirty="0" smtClean="0"/>
                  <a:t>(</a:t>
                </a:r>
                <a:r>
                  <a:rPr lang="en-US" sz="2400" dirty="0" smtClean="0">
                    <a:solidFill>
                      <a:schemeClr val="tx2">
                        <a:lumMod val="60000"/>
                        <a:lumOff val="40000"/>
                      </a:schemeClr>
                    </a:solidFill>
                  </a:rPr>
                  <a:t>context</a:t>
                </a:r>
                <a:r>
                  <a:rPr lang="en-US" sz="2400" dirty="0" smtClean="0"/>
                  <a:t>)</a:t>
                </a:r>
              </a:p>
              <a:p>
                <a:pPr marL="800100" lvl="2" indent="-342900">
                  <a:buFont typeface="Wingdings" panose="05000000000000000000" pitchFamily="2" charset="2"/>
                  <a:buChar char="§"/>
                </a:pPr>
                <a:r>
                  <a:rPr lang="en-US" sz="2400" dirty="0" smtClean="0"/>
                  <a:t>Based on payoffs from previous trials, algorithm chooses arm </a:t>
                </a:r>
                <a14:m>
                  <m:oMath xmlns:m="http://schemas.openxmlformats.org/officeDocument/2006/math">
                    <m:r>
                      <a:rPr lang="en-US" sz="2400" b="1" i="1" smtClean="0">
                        <a:latin typeface="Cambria Math" panose="02040503050406030204" pitchFamily="18" charset="0"/>
                      </a:rPr>
                      <m:t>𝒂</m:t>
                    </m:r>
                    <m:r>
                      <a:rPr lang="en-US" sz="2400" b="1"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𝐀</m:t>
                    </m:r>
                  </m:oMath>
                </a14:m>
                <a:r>
                  <a:rPr lang="en-US" sz="2400" dirty="0" smtClean="0"/>
                  <a:t> and receives payoff </a:t>
                </a:r>
                <a14:m>
                  <m:oMath xmlns:m="http://schemas.openxmlformats.org/officeDocument/2006/math">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1" smtClean="0">
                            <a:latin typeface="Cambria Math" panose="02040503050406030204" pitchFamily="18" charset="0"/>
                          </a:rPr>
                          <m:t>𝒓</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oMath>
                </a14:m>
                <a:endParaRPr lang="en-US" sz="2400" b="1" dirty="0" smtClean="0"/>
              </a:p>
              <a:p>
                <a:pPr marL="800100" lvl="2" indent="-342900">
                  <a:buFont typeface="Wingdings" panose="05000000000000000000" pitchFamily="2" charset="2"/>
                  <a:buChar char="§"/>
                </a:pPr>
                <a:r>
                  <a:rPr lang="en-US" sz="2400" dirty="0" smtClean="0"/>
                  <a:t>Algorithm improves arm selection strategy with each observation(</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r>
                      <a:rPr lang="en-US" sz="2400" b="1" i="1" smtClean="0">
                        <a:latin typeface="Cambria Math" panose="02040503050406030204" pitchFamily="18" charset="0"/>
                      </a:rPr>
                      <m:t>,</m:t>
                    </m:r>
                    <m:r>
                      <a:rPr lang="en-US" sz="2400" b="1" i="1" smtClean="0">
                        <a:latin typeface="Cambria Math" panose="02040503050406030204" pitchFamily="18" charset="0"/>
                      </a:rPr>
                      <m:t>𝒂</m:t>
                    </m:r>
                    <m:r>
                      <a:rPr lang="en-US" sz="2400" b="0" i="0"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 </m:t>
                        </m:r>
                        <m:r>
                          <a:rPr lang="en-US" sz="2400" b="1" i="1">
                            <a:latin typeface="Cambria Math" panose="02040503050406030204" pitchFamily="18" charset="0"/>
                          </a:rPr>
                          <m:t>𝒓</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𝒂</m:t>
                        </m:r>
                      </m:sub>
                    </m:sSub>
                  </m:oMath>
                </a14:m>
                <a:r>
                  <a:rPr lang="en-US" sz="2400" dirty="0" smtClean="0"/>
                  <a:t>)</a:t>
                </a:r>
                <a:endParaRPr lang="en-US" sz="2400" dirty="0"/>
              </a:p>
              <a:p>
                <a:pPr marL="800100" lvl="2" indent="-342900">
                  <a:buFont typeface="Wingdings" panose="05000000000000000000" pitchFamily="2" charset="2"/>
                  <a:buChar char="§"/>
                </a:pPr>
                <a:endParaRPr lang="en-US" sz="2400" dirty="0" smtClean="0"/>
              </a:p>
              <a:p>
                <a:pPr marL="457200" lvl="2"/>
                <a:endParaRPr lang="en-US" sz="2400" dirty="0" smtClean="0"/>
              </a:p>
              <a:p>
                <a:pPr marL="800100" lvl="2" indent="-342900">
                  <a:buFont typeface="Wingdings" panose="05000000000000000000" pitchFamily="2" charset="2"/>
                  <a:buChar char="§"/>
                </a:pPr>
                <a:endParaRPr lang="en-US" sz="2400" dirty="0" smtClean="0"/>
              </a:p>
              <a:p>
                <a:pPr marL="342900" indent="-342900">
                  <a:buFont typeface="Wingdings" panose="05000000000000000000"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09600" y="1676400"/>
                <a:ext cx="7522369" cy="4203651"/>
              </a:xfrm>
              <a:prstGeom prst="rect">
                <a:avLst/>
              </a:prstGeom>
              <a:blipFill rotWithShape="0">
                <a:blip r:embed="rId3"/>
                <a:stretch>
                  <a:fillRect l="-1053" t="-1159" r="-1783"/>
                </a:stretch>
              </a:blipFill>
            </p:spPr>
            <p:txBody>
              <a:bodyPr/>
              <a:lstStyle/>
              <a:p>
                <a:r>
                  <a:rPr lang="en-US">
                    <a:noFill/>
                  </a:rPr>
                  <a:t> </a:t>
                </a:r>
              </a:p>
            </p:txBody>
          </p:sp>
        </mc:Fallback>
      </mc:AlternateContent>
      <p:sp>
        <p:nvSpPr>
          <p:cNvPr id="7" name="矩形 6"/>
          <p:cNvSpPr>
            <a:spLocks noChangeArrowheads="1"/>
          </p:cNvSpPr>
          <p:nvPr/>
        </p:nvSpPr>
        <p:spPr bwMode="auto">
          <a:xfrm>
            <a:off x="603807" y="6096000"/>
            <a:ext cx="65589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1100" dirty="0"/>
              <a:t>[1] </a:t>
            </a:r>
            <a:r>
              <a:rPr lang="en-US" sz="1100" dirty="0">
                <a:hlinkClick r:id="rId4" action="ppaction://hlinkfile"/>
              </a:rPr>
              <a:t>Li, Lihong, et al. "A contextual-bandit approach to personalized news article recommendation." </a:t>
            </a:r>
            <a:r>
              <a:rPr lang="en-US" sz="1100" i="1" dirty="0">
                <a:hlinkClick r:id="rId4" action="ppaction://hlinkfile"/>
              </a:rPr>
              <a:t>Proceedings of the 19th international conference on World wide web</a:t>
            </a:r>
            <a:r>
              <a:rPr lang="en-US" sz="1100" dirty="0">
                <a:hlinkClick r:id="rId4" action="ppaction://hlinkfile"/>
              </a:rPr>
              <a:t>. ACM, 2010.</a:t>
            </a:r>
            <a:endParaRPr lang="en-US" altLang="en-US" sz="1100" dirty="0"/>
          </a:p>
        </p:txBody>
      </p:sp>
    </p:spTree>
    <p:extLst>
      <p:ext uri="{BB962C8B-B14F-4D97-AF65-F5344CB8AC3E}">
        <p14:creationId xmlns:p14="http://schemas.microsoft.com/office/powerpoint/2010/main" val="14983120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LinUCB Algorithm</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609600" y="1524000"/>
                <a:ext cx="7772400" cy="5007012"/>
              </a:xfrm>
              <a:prstGeom prst="rect">
                <a:avLst/>
              </a:prstGeom>
            </p:spPr>
            <p:txBody>
              <a:bodyPr wrap="square">
                <a:spAutoFit/>
              </a:bodyPr>
              <a:lstStyle/>
              <a:p>
                <a:pPr marL="342900" lvl="1" indent="-342900">
                  <a:buFont typeface="Wingdings" panose="05000000000000000000" pitchFamily="2" charset="2"/>
                  <a:buChar char="§"/>
                </a:pPr>
                <a:r>
                  <a:rPr lang="en-US" sz="2400" dirty="0" smtClean="0"/>
                  <a:t>Expectation of reward of each arm is modeled as a linear function of the context.</a:t>
                </a:r>
                <a:endParaRPr lang="en-US" sz="2400" dirty="0"/>
              </a:p>
              <a:p>
                <a:r>
                  <a:rPr lang="en-US" sz="2400" dirty="0" smtClean="0"/>
                  <a:t>	</a:t>
                </a:r>
              </a:p>
              <a:p>
                <a:r>
                  <a:rPr lang="en-US" sz="2400" dirty="0" smtClean="0"/>
                  <a:t>	Payoff of arm a : </a:t>
                </a:r>
                <a14:m>
                  <m:oMath xmlns:m="http://schemas.openxmlformats.org/officeDocument/2006/math">
                    <m:r>
                      <m:rPr>
                        <m:sty m:val="p"/>
                      </m:rPr>
                      <a:rPr lang="en-US" sz="2400" b="0" i="0" smtClean="0">
                        <a:latin typeface="Cambria Math" panose="02040503050406030204" pitchFamily="18" charset="0"/>
                      </a:rPr>
                      <m:t>E</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𝑎</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𝑎</m:t>
                            </m:r>
                          </m:sub>
                        </m:sSub>
                      </m:e>
                    </m:d>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𝑇</m:t>
                        </m:r>
                      </m:sup>
                    </m:sSup>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𝑎</m:t>
                        </m:r>
                      </m:sub>
                      <m:sup>
                        <m:r>
                          <a:rPr lang="en-US" sz="2400" b="0" i="1" smtClean="0">
                            <a:latin typeface="Cambria Math" panose="02040503050406030204" pitchFamily="18" charset="0"/>
                          </a:rPr>
                          <m:t>∗</m:t>
                        </m:r>
                      </m:sup>
                    </m:sSubSup>
                  </m:oMath>
                </a14:m>
                <a:endParaRPr lang="en-US" dirty="0"/>
              </a:p>
              <a:p>
                <a:pPr marL="914400" lvl="3"/>
                <a:endParaRPr lang="en-US" sz="2400" dirty="0"/>
              </a:p>
              <a:p>
                <a:pPr marL="457200" lvl="2"/>
                <a:endParaRPr lang="en-US" sz="2400" dirty="0"/>
              </a:p>
              <a:p>
                <a:pPr marL="342900" lvl="1" indent="-342900">
                  <a:buFont typeface="Wingdings" panose="05000000000000000000" pitchFamily="2" charset="2"/>
                  <a:buChar char="§"/>
                </a:pPr>
                <a:r>
                  <a:rPr lang="en-US" sz="2400" dirty="0" smtClean="0"/>
                  <a:t>The goal is to </a:t>
                </a:r>
                <a:r>
                  <a:rPr lang="en-US" sz="2400" dirty="0"/>
                  <a:t>minimize regret, defined as the difference between the expectation of the reward of best arms and the expectation of the reward of selected </a:t>
                </a:r>
                <a:r>
                  <a:rPr lang="en-US" sz="2400" dirty="0" smtClean="0"/>
                  <a:t>arms</a:t>
                </a:r>
                <a:r>
                  <a:rPr lang="en-US" sz="2400" dirty="0"/>
                  <a:t>.</a:t>
                </a:r>
                <a:endParaRPr lang="en-US" sz="2400" b="0" i="1" dirty="0" smtClean="0">
                  <a:latin typeface="Cambria Math" panose="02040503050406030204" pitchFamily="18" charset="0"/>
                </a:endParaRPr>
              </a:p>
              <a:p>
                <a:pPr marL="457200" lvl="2"/>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m:t>
                                      </m:r>
                                    </m:sup>
                                  </m:sSubSup>
                                  <m:r>
                                    <a:rPr lang="en-US" sz="2400" i="1" smtClean="0">
                                      <a:latin typeface="Cambria Math" panose="02040503050406030204" pitchFamily="18" charset="0"/>
                                    </a:rPr>
                                    <m:t> </m:t>
                                  </m:r>
                                </m:sub>
                              </m:sSub>
                            </m:e>
                          </m:nary>
                        </m:e>
                      </m:d>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i="1">
                                  <a:latin typeface="Cambria Math" panose="02040503050406030204" pitchFamily="18" charset="0"/>
                                </a:rPr>
                                <m:t> </m:t>
                              </m:r>
                            </m:sub>
                          </m:sSub>
                        </m:e>
                      </m:nary>
                      <m:r>
                        <a:rPr lang="en-US" sz="2400" b="0" i="1" smtClean="0">
                          <a:latin typeface="Cambria Math" panose="02040503050406030204" pitchFamily="18" charset="0"/>
                        </a:rPr>
                        <m:t>]</m:t>
                      </m:r>
                    </m:oMath>
                  </m:oMathPara>
                </a14:m>
                <a:endParaRPr lang="en-US" sz="2400" dirty="0" smtClean="0"/>
              </a:p>
              <a:p>
                <a:pPr marL="800100" lvl="2" indent="-342900">
                  <a:buFont typeface="Wingdings" panose="05000000000000000000" pitchFamily="2" charset="2"/>
                  <a:buChar char="§"/>
                </a:pPr>
                <a:endParaRPr lang="en-US" sz="2400" dirty="0" smtClean="0"/>
              </a:p>
            </p:txBody>
          </p:sp>
        </mc:Choice>
        <mc:Fallback xmlns="">
          <p:sp>
            <p:nvSpPr>
              <p:cNvPr id="6" name="矩形 5"/>
              <p:cNvSpPr>
                <a:spLocks noRot="1" noChangeAspect="1" noMove="1" noResize="1" noEditPoints="1" noAdjustHandles="1" noChangeArrowheads="1" noChangeShapeType="1" noTextEdit="1"/>
              </p:cNvSpPr>
              <p:nvPr/>
            </p:nvSpPr>
            <p:spPr>
              <a:xfrm>
                <a:off x="609600" y="1524000"/>
                <a:ext cx="7772400" cy="5007012"/>
              </a:xfrm>
              <a:prstGeom prst="rect">
                <a:avLst/>
              </a:prstGeom>
              <a:blipFill rotWithShape="0">
                <a:blip r:embed="rId3"/>
                <a:stretch>
                  <a:fillRect l="-1020" t="-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ular Callout 1"/>
              <p:cNvSpPr/>
              <p:nvPr/>
            </p:nvSpPr>
            <p:spPr>
              <a:xfrm>
                <a:off x="2410618" y="3387587"/>
                <a:ext cx="4066381" cy="346214"/>
              </a:xfrm>
              <a:prstGeom prst="wedgeRectCallout">
                <a:avLst>
                  <a:gd name="adj1" fmla="val 7976"/>
                  <a:gd name="adj2" fmla="val -123777"/>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𝒂</m:t>
                        </m:r>
                      </m:sub>
                    </m:sSub>
                  </m:oMath>
                </a14:m>
                <a:r>
                  <a:rPr lang="en-US" dirty="0" smtClean="0"/>
                  <a:t> is a </a:t>
                </a:r>
                <a:r>
                  <a:rPr lang="en-US" b="1" dirty="0" smtClean="0"/>
                  <a:t>d</a:t>
                </a:r>
                <a:r>
                  <a:rPr lang="en-US" dirty="0" smtClean="0"/>
                  <a:t>-dimensional feature vector</a:t>
                </a:r>
                <a:endParaRPr lang="en-US" dirty="0"/>
              </a:p>
            </p:txBody>
          </p:sp>
        </mc:Choice>
        <mc:Fallback xmlns="">
          <p:sp>
            <p:nvSpPr>
              <p:cNvPr id="2" name="Rectangular Callout 1"/>
              <p:cNvSpPr>
                <a:spLocks noRot="1" noChangeAspect="1" noMove="1" noResize="1" noEditPoints="1" noAdjustHandles="1" noChangeArrowheads="1" noChangeShapeType="1" noTextEdit="1"/>
              </p:cNvSpPr>
              <p:nvPr/>
            </p:nvSpPr>
            <p:spPr>
              <a:xfrm>
                <a:off x="2410618" y="3387587"/>
                <a:ext cx="4066381" cy="346214"/>
              </a:xfrm>
              <a:prstGeom prst="wedgeRectCallout">
                <a:avLst>
                  <a:gd name="adj1" fmla="val 7976"/>
                  <a:gd name="adj2" fmla="val -123777"/>
                </a:avLst>
              </a:prstGeom>
              <a:blipFill rotWithShape="0">
                <a:blip r:embed="rId4"/>
                <a:stretch>
                  <a:fillRect b="-144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ular Callout 2"/>
              <p:cNvSpPr/>
              <p:nvPr/>
            </p:nvSpPr>
            <p:spPr>
              <a:xfrm>
                <a:off x="3048000" y="2286000"/>
                <a:ext cx="5257800" cy="304800"/>
              </a:xfrm>
              <a:prstGeom prst="wedgeRectCallout">
                <a:avLst>
                  <a:gd name="adj1" fmla="val 14210"/>
                  <a:gd name="adj2" fmla="val 97103"/>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𝜽</m:t>
                        </m:r>
                      </m:e>
                      <m:sub>
                        <m:r>
                          <a:rPr lang="en-US" b="1" i="1">
                            <a:latin typeface="Cambria Math" panose="02040503050406030204" pitchFamily="18" charset="0"/>
                          </a:rPr>
                          <m:t>𝒂</m:t>
                        </m:r>
                      </m:sub>
                      <m:sup>
                        <m:r>
                          <a:rPr lang="en-US" b="1" i="1">
                            <a:latin typeface="Cambria Math" panose="02040503050406030204" pitchFamily="18" charset="0"/>
                          </a:rPr>
                          <m:t>∗</m:t>
                        </m:r>
                      </m:sup>
                    </m:sSubSup>
                    <m:r>
                      <a:rPr lang="en-US" b="0" i="0" smtClean="0">
                        <a:latin typeface="Cambria Math" panose="02040503050406030204" pitchFamily="18" charset="0"/>
                      </a:rPr>
                      <m:t> </m:t>
                    </m:r>
                  </m:oMath>
                </a14:m>
                <a:r>
                  <a:rPr lang="en-US" dirty="0" smtClean="0"/>
                  <a:t>is the unknown coefficient vector we </a:t>
                </a:r>
                <a:r>
                  <a:rPr lang="en-US" b="1" dirty="0" smtClean="0"/>
                  <a:t>aim to learn</a:t>
                </a:r>
                <a:endParaRPr lang="en-US" b="1" dirty="0"/>
              </a:p>
            </p:txBody>
          </p:sp>
        </mc:Choice>
        <mc:Fallback xmlns="">
          <p:sp>
            <p:nvSpPr>
              <p:cNvPr id="3" name="Rectangular Callout 2"/>
              <p:cNvSpPr>
                <a:spLocks noRot="1" noChangeAspect="1" noMove="1" noResize="1" noEditPoints="1" noAdjustHandles="1" noChangeArrowheads="1" noChangeShapeType="1" noTextEdit="1"/>
              </p:cNvSpPr>
              <p:nvPr/>
            </p:nvSpPr>
            <p:spPr>
              <a:xfrm>
                <a:off x="3048000" y="2286000"/>
                <a:ext cx="5257800" cy="304800"/>
              </a:xfrm>
              <a:prstGeom prst="wedgeRectCallout">
                <a:avLst>
                  <a:gd name="adj1" fmla="val 14210"/>
                  <a:gd name="adj2" fmla="val 97103"/>
                </a:avLst>
              </a:prstGeom>
              <a:blipFill rotWithShape="0">
                <a:blip r:embed="rId5"/>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1708379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LinUCB Algorithm</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609600" y="1676400"/>
                <a:ext cx="7522369" cy="4705584"/>
              </a:xfrm>
              <a:prstGeom prst="rect">
                <a:avLst/>
              </a:prstGeom>
            </p:spPr>
            <p:txBody>
              <a:bodyPr wrap="square">
                <a:spAutoFit/>
              </a:bodyPr>
              <a:lstStyle/>
              <a:p>
                <a:pPr marL="342900" indent="-342900">
                  <a:buFont typeface="Wingdings" panose="05000000000000000000" pitchFamily="2" charset="2"/>
                  <a:buChar char="§"/>
                </a:pPr>
                <a14:m>
                  <m:oMath xmlns:m="http://schemas.openxmlformats.org/officeDocument/2006/math">
                    <m:r>
                      <m:rPr>
                        <m:sty m:val="p"/>
                      </m:rPr>
                      <a:rPr lang="en-US" sz="2400" smtClean="0">
                        <a:latin typeface="Cambria Math" panose="02040503050406030204" pitchFamily="18" charset="0"/>
                      </a:rPr>
                      <m:t>E</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d>
                    <m:r>
                      <a:rPr lang="en-US" sz="2400" i="1">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up>
                        <m:r>
                          <a:rPr lang="en-US" sz="2400" i="1">
                            <a:latin typeface="Cambria Math" panose="02040503050406030204" pitchFamily="18" charset="0"/>
                          </a:rPr>
                          <m:t>∗</m:t>
                        </m:r>
                      </m:sup>
                    </m:sSubSup>
                  </m:oMath>
                </a14:m>
                <a:r>
                  <a:rPr lang="en-US" sz="2400" dirty="0" smtClean="0"/>
                  <a:t>	</a:t>
                </a:r>
              </a:p>
              <a:p>
                <a:pPr marL="800100" lvl="1" indent="-342900">
                  <a:buFont typeface="Wingdings" panose="05000000000000000000" pitchFamily="2" charset="2"/>
                  <a:buChar char="§"/>
                </a:pPr>
                <a:r>
                  <a:rPr lang="en-US" sz="2400" dirty="0" smtClean="0"/>
                  <a:t>How to estimate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Sub>
                  </m:oMath>
                </a14:m>
                <a:r>
                  <a:rPr lang="en-US" sz="2400" dirty="0" smtClean="0"/>
                  <a:t>?</a:t>
                </a:r>
              </a:p>
              <a:p>
                <a:pPr marL="1257300" lvl="2" indent="-342900">
                  <a:buFont typeface="Wingdings" panose="05000000000000000000" pitchFamily="2" charset="2"/>
                  <a:buChar char="§"/>
                </a:pPr>
                <a:r>
                  <a:rPr lang="en-US" sz="2400" dirty="0" smtClean="0"/>
                  <a:t>Linear regression solution to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Sub>
                  </m:oMath>
                </a14:m>
                <a:r>
                  <a:rPr lang="en-US" sz="2400" dirty="0" smtClean="0"/>
                  <a:t> is</a:t>
                </a:r>
              </a:p>
              <a:p>
                <a:pPr lvl="3"/>
                <a:r>
                  <a:rPr lang="en-US" sz="2400" dirty="0"/>
                  <a:t> </a:t>
                </a:r>
                <a:r>
                  <a:rPr lang="en-US" sz="2400" dirty="0" smtClean="0"/>
                  <a:t> </a:t>
                </a:r>
                <a14:m>
                  <m:oMath xmlns:m="http://schemas.openxmlformats.org/officeDocument/2006/math">
                    <m:acc>
                      <m:accPr>
                        <m:chr m:val="̂"/>
                        <m:ctrlPr>
                          <a:rPr lang="en-US" sz="2400" b="1" i="1" smtClean="0">
                            <a:latin typeface="Cambria Math" panose="02040503050406030204" pitchFamily="18" charset="0"/>
                          </a:rPr>
                        </m:ctrlPr>
                      </m:acc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𝜽</m:t>
                            </m:r>
                          </m:e>
                          <m:sub>
                            <m:r>
                              <a:rPr lang="en-US" sz="2400" b="1" i="1" smtClean="0">
                                <a:latin typeface="Cambria Math" panose="02040503050406030204" pitchFamily="18" charset="0"/>
                              </a:rPr>
                              <m:t>𝒂</m:t>
                            </m:r>
                          </m:sub>
                        </m:sSub>
                      </m:e>
                    </m:acc>
                    <m:r>
                      <a:rPr lang="en-US" sz="2400" b="0" i="1" smtClean="0">
                        <a:latin typeface="Cambria Math" panose="02040503050406030204" pitchFamily="18" charset="0"/>
                      </a:rPr>
                      <m:t>=</m:t>
                    </m:r>
                    <m:r>
                      <a:rPr lang="en-US" sz="2400" b="1" i="1" smtClean="0">
                        <a:latin typeface="Cambria Math" panose="02040503050406030204" pitchFamily="18" charset="0"/>
                      </a:rPr>
                      <m:t>𝒂𝒓𝒈</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𝒎𝒊𝒏</m:t>
                        </m:r>
                      </m:e>
                      <m:sub>
                        <m:r>
                          <a:rPr lang="en-US" sz="2400" b="1" i="1" smtClean="0">
                            <a:latin typeface="Cambria Math" panose="02040503050406030204" pitchFamily="18" charset="0"/>
                            <a:ea typeface="Cambria Math" panose="02040503050406030204" pitchFamily="18" charset="0"/>
                          </a:rPr>
                          <m:t>𝜽</m:t>
                        </m:r>
                      </m:sub>
                    </m:sSub>
                    <m:nary>
                      <m:naryPr>
                        <m:chr m:val="∑"/>
                        <m:limLoc m:val="subSup"/>
                        <m:supHide m:val="on"/>
                        <m:ctrlPr>
                          <a:rPr lang="en-US" sz="2400" b="0" i="1" smtClean="0">
                            <a:latin typeface="Cambria Math" panose="02040503050406030204" pitchFamily="18" charset="0"/>
                          </a:rPr>
                        </m:ctrlPr>
                      </m:naryPr>
                      <m:sub>
                        <m:r>
                          <m:rPr>
                            <m:brk m:alnAt="9"/>
                          </m:rPr>
                          <a:rPr lang="en-US" sz="2400" b="1" i="1" smtClean="0">
                            <a:latin typeface="Cambria Math" panose="02040503050406030204" pitchFamily="18" charset="0"/>
                          </a:rPr>
                          <m:t>𝒎</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𝑫</m:t>
                            </m:r>
                          </m:e>
                          <m:sub>
                            <m:r>
                              <a:rPr lang="en-US" sz="2400" b="1" i="1" smtClean="0">
                                <a:latin typeface="Cambria Math" panose="02040503050406030204" pitchFamily="18" charset="0"/>
                                <a:ea typeface="Cambria Math" panose="02040503050406030204" pitchFamily="18" charset="0"/>
                              </a:rPr>
                              <m:t>𝒂</m:t>
                            </m:r>
                          </m:sub>
                        </m:sSub>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Sub>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𝒃</m:t>
                                </m:r>
                              </m:e>
                              <m:sub>
                                <m:r>
                                  <a:rPr lang="en-US" sz="2400" b="1" i="1" smtClean="0">
                                    <a:latin typeface="Cambria Math" panose="02040503050406030204" pitchFamily="18" charset="0"/>
                                  </a:rPr>
                                  <m:t>𝒂</m:t>
                                </m:r>
                              </m:sub>
                              <m:sup>
                                <m:r>
                                  <a:rPr lang="en-US" sz="2400" b="1" i="1" smtClean="0">
                                    <a:latin typeface="Cambria Math" panose="02040503050406030204" pitchFamily="18" charset="0"/>
                                  </a:rPr>
                                  <m:t>(</m:t>
                                </m:r>
                                <m:r>
                                  <a:rPr lang="en-US" sz="2400" b="1" i="1" smtClean="0">
                                    <a:latin typeface="Cambria Math" panose="02040503050406030204" pitchFamily="18" charset="0"/>
                                  </a:rPr>
                                  <m:t>𝒎</m:t>
                                </m:r>
                                <m:r>
                                  <a:rPr lang="en-US" sz="2400" b="1" i="1" smtClean="0">
                                    <a:latin typeface="Cambria Math" panose="02040503050406030204" pitchFamily="18" charset="0"/>
                                  </a:rPr>
                                  <m:t>)</m:t>
                                </m:r>
                              </m:sup>
                            </m:sSubSup>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oMath>
                </a14:m>
                <a:endParaRPr lang="en-US" sz="2400" b="0" dirty="0" smtClean="0"/>
              </a:p>
              <a:p>
                <a:pPr lvl="2"/>
                <a:r>
                  <a:rPr lang="en-US" sz="2400" dirty="0" smtClean="0"/>
                  <a:t>We can get:</a:t>
                </a:r>
                <a:r>
                  <a:rPr lang="en-US" sz="2400" b="1" dirty="0" smtClean="0"/>
                  <a:t>  </a:t>
                </a:r>
              </a:p>
              <a:p>
                <a:pPr lvl="3"/>
                <a:r>
                  <a:rPr lang="en-US" sz="2400" b="1" dirty="0"/>
                  <a:t> </a:t>
                </a:r>
                <a:r>
                  <a:rPr lang="en-US" sz="2400" b="1" dirty="0" smtClean="0"/>
                  <a:t> </a:t>
                </a:r>
                <a14:m>
                  <m:oMath xmlns:m="http://schemas.openxmlformats.org/officeDocument/2006/math">
                    <m:acc>
                      <m:accPr>
                        <m:chr m:val="̂"/>
                        <m:ctrlPr>
                          <a:rPr lang="en-US" sz="2400" b="1" i="1">
                            <a:latin typeface="Cambria Math" panose="02040503050406030204" pitchFamily="18" charset="0"/>
                          </a:rPr>
                        </m:ctrlPr>
                      </m:accPr>
                      <m:e>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rPr>
                              <m:t>𝒂</m:t>
                            </m:r>
                          </m:sub>
                        </m:sSub>
                      </m:e>
                    </m:acc>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𝑫</m:t>
                            </m:r>
                          </m:e>
                          <m:sub>
                            <m:r>
                              <a:rPr lang="en-US" sz="2400" b="1" i="1" smtClean="0">
                                <a:latin typeface="Cambria Math" panose="02040503050406030204" pitchFamily="18" charset="0"/>
                              </a:rPr>
                              <m:t>𝒂</m:t>
                            </m:r>
                          </m:sub>
                          <m:sup>
                            <m:r>
                              <a:rPr lang="en-US" sz="2400" b="1" i="1" smtClean="0">
                                <a:latin typeface="Cambria Math" panose="02040503050406030204" pitchFamily="18" charset="0"/>
                              </a:rPr>
                              <m:t>𝑻</m:t>
                            </m:r>
                          </m:sup>
                        </m:sSubSup>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𝑫</m:t>
                            </m:r>
                          </m:e>
                          <m:sub>
                            <m:r>
                              <a:rPr lang="en-US" sz="2400" b="1" i="1">
                                <a:latin typeface="Cambria Math" panose="02040503050406030204" pitchFamily="18" charset="0"/>
                                <a:ea typeface="Cambria Math" panose="02040503050406030204" pitchFamily="18" charset="0"/>
                              </a:rPr>
                              <m:t>𝒂</m:t>
                            </m:r>
                          </m:sub>
                        </m:sSub>
                        <m:r>
                          <a:rPr lang="en-US" sz="2400" b="1" i="1" smtClean="0">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𝑰</m:t>
                            </m:r>
                          </m:e>
                          <m:sub>
                            <m:r>
                              <a:rPr lang="en-US" sz="2400" b="1" i="1">
                                <a:latin typeface="Cambria Math" panose="02040503050406030204" pitchFamily="18" charset="0"/>
                              </a:rPr>
                              <m:t>𝒅</m:t>
                            </m:r>
                          </m:sub>
                        </m:sSub>
                        <m:r>
                          <a:rPr lang="en-US" sz="2400" b="1" i="1" smtClean="0">
                            <a:latin typeface="Cambria Math" panose="02040503050406030204" pitchFamily="18" charset="0"/>
                          </a:rPr>
                          <m:t>)</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oMath>
                </a14:m>
                <a:r>
                  <a:rPr lang="en-US" sz="2400" b="1" dirty="0"/>
                  <a:t> </a:t>
                </a:r>
                <a14:m>
                  <m:oMath xmlns:m="http://schemas.openxmlformats.org/officeDocument/2006/math">
                    <m:sSubSup>
                      <m:sSubSupPr>
                        <m:ctrlPr>
                          <a:rPr lang="en-US" sz="2400" b="1" i="1" dirty="0" smtClean="0">
                            <a:latin typeface="Cambria Math" panose="02040503050406030204" pitchFamily="18" charset="0"/>
                          </a:rPr>
                        </m:ctrlPr>
                      </m:sSubSupPr>
                      <m:e>
                        <m:r>
                          <a:rPr lang="en-US" sz="2400" b="1" i="1" dirty="0" smtClean="0">
                            <a:latin typeface="Cambria Math" panose="02040503050406030204" pitchFamily="18" charset="0"/>
                          </a:rPr>
                          <m:t>𝑫</m:t>
                        </m:r>
                      </m:e>
                      <m:sub>
                        <m:r>
                          <a:rPr lang="en-US" sz="2400" b="1" i="1" dirty="0" smtClean="0">
                            <a:latin typeface="Cambria Math" panose="02040503050406030204" pitchFamily="18" charset="0"/>
                          </a:rPr>
                          <m:t>𝒂</m:t>
                        </m:r>
                      </m:sub>
                      <m:sup>
                        <m:r>
                          <a:rPr lang="en-US" sz="2400" b="1" i="1" dirty="0" smtClean="0">
                            <a:latin typeface="Cambria Math" panose="02040503050406030204" pitchFamily="18" charset="0"/>
                          </a:rPr>
                          <m:t>𝑻</m:t>
                        </m:r>
                      </m:sup>
                    </m:sSubSup>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𝒃</m:t>
                        </m:r>
                      </m:e>
                      <m:sub>
                        <m:r>
                          <a:rPr lang="en-US" sz="2400" b="1" i="1" dirty="0" smtClean="0">
                            <a:latin typeface="Cambria Math" panose="02040503050406030204" pitchFamily="18" charset="0"/>
                          </a:rPr>
                          <m:t>𝒂</m:t>
                        </m:r>
                      </m:sub>
                    </m:sSub>
                  </m:oMath>
                </a14:m>
                <a:r>
                  <a:rPr lang="en-US" sz="2400" dirty="0"/>
                  <a:t>	</a:t>
                </a:r>
              </a:p>
              <a:p>
                <a:endParaRPr lang="en-US" sz="2400" dirty="0" smtClean="0"/>
              </a:p>
              <a:p>
                <a:endParaRPr lang="en-US" sz="2400" dirty="0"/>
              </a:p>
              <a:p>
                <a:r>
                  <a:rPr lang="en-US" sz="2400" dirty="0" smtClean="0"/>
                  <a:t>	</a:t>
                </a:r>
                <a:endParaRPr lang="en-US" dirty="0"/>
              </a:p>
              <a:p>
                <a:pPr marL="457200" lvl="2"/>
                <a:endParaRPr lang="en-US" sz="2400" dirty="0" smtClean="0"/>
              </a:p>
              <a:p>
                <a:pPr marL="457200" lvl="2"/>
                <a:endParaRPr lang="en-US" sz="2400" dirty="0" smtClean="0"/>
              </a:p>
              <a:p>
                <a:pPr marL="800100" lvl="2" indent="-342900">
                  <a:buFont typeface="Wingdings" panose="05000000000000000000" pitchFamily="2" charset="2"/>
                  <a:buChar char="§"/>
                </a:pPr>
                <a:endParaRPr lang="en-US" sz="2400" dirty="0" smtClean="0"/>
              </a:p>
            </p:txBody>
          </p:sp>
        </mc:Choice>
        <mc:Fallback xmlns="">
          <p:sp>
            <p:nvSpPr>
              <p:cNvPr id="6" name="矩形 5"/>
              <p:cNvSpPr>
                <a:spLocks noRot="1" noChangeAspect="1" noMove="1" noResize="1" noEditPoints="1" noAdjustHandles="1" noChangeArrowheads="1" noChangeShapeType="1" noTextEdit="1"/>
              </p:cNvSpPr>
              <p:nvPr/>
            </p:nvSpPr>
            <p:spPr>
              <a:xfrm>
                <a:off x="609600" y="1676400"/>
                <a:ext cx="7522369" cy="470558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p:cNvSpPr/>
              <p:nvPr/>
            </p:nvSpPr>
            <p:spPr>
              <a:xfrm>
                <a:off x="1371600" y="4572000"/>
                <a:ext cx="2667000" cy="762000"/>
              </a:xfrm>
              <a:prstGeom prst="wedgeRectCallout">
                <a:avLst>
                  <a:gd name="adj1" fmla="val 31874"/>
                  <a:gd name="adj2" fmla="val -113023"/>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𝑫</m:t>
                        </m:r>
                      </m:e>
                      <m:sub>
                        <m:r>
                          <a:rPr lang="en-US" b="1" i="1">
                            <a:latin typeface="Cambria Math" panose="02040503050406030204" pitchFamily="18" charset="0"/>
                            <a:ea typeface="Cambria Math" panose="02040503050406030204" pitchFamily="18" charset="0"/>
                          </a:rPr>
                          <m:t>𝒂</m:t>
                        </m:r>
                      </m:sub>
                    </m:sSub>
                  </m:oMath>
                </a14:m>
                <a:r>
                  <a:rPr lang="en-US" dirty="0" smtClean="0"/>
                  <a:t> is a m × d matrix of </a:t>
                </a:r>
                <a:r>
                  <a:rPr lang="en-US" b="1" dirty="0" smtClean="0"/>
                  <a:t>m</a:t>
                </a:r>
                <a:r>
                  <a:rPr lang="en-US" dirty="0" smtClean="0"/>
                  <a:t> training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𝑎</m:t>
                        </m:r>
                      </m:sub>
                    </m:sSub>
                  </m:oMath>
                </a14:m>
                <a:r>
                  <a:rPr lang="en-US" dirty="0" smtClean="0"/>
                  <a:t>]</a:t>
                </a:r>
                <a:endParaRPr lang="en-US" dirty="0"/>
              </a:p>
            </p:txBody>
          </p:sp>
        </mc:Choice>
        <mc:Fallback xmlns="">
          <p:sp>
            <p:nvSpPr>
              <p:cNvPr id="4" name="Rectangular Callout 3"/>
              <p:cNvSpPr>
                <a:spLocks noRot="1" noChangeAspect="1" noMove="1" noResize="1" noEditPoints="1" noAdjustHandles="1" noChangeArrowheads="1" noChangeShapeType="1" noTextEdit="1"/>
              </p:cNvSpPr>
              <p:nvPr/>
            </p:nvSpPr>
            <p:spPr>
              <a:xfrm>
                <a:off x="1371600" y="4572000"/>
                <a:ext cx="2667000" cy="762000"/>
              </a:xfrm>
              <a:prstGeom prst="wedgeRectCallout">
                <a:avLst>
                  <a:gd name="adj1" fmla="val 31874"/>
                  <a:gd name="adj2" fmla="val -113023"/>
                </a:avLst>
              </a:prstGeom>
              <a:blipFill rotWithShape="0">
                <a:blip r:embed="rId4"/>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ular Callout 7"/>
              <p:cNvSpPr/>
              <p:nvPr/>
            </p:nvSpPr>
            <p:spPr>
              <a:xfrm>
                <a:off x="4648200" y="4614081"/>
                <a:ext cx="3223419" cy="719919"/>
              </a:xfrm>
              <a:prstGeom prst="wedgeRectCallout">
                <a:avLst>
                  <a:gd name="adj1" fmla="val -22083"/>
                  <a:gd name="adj2" fmla="val -121553"/>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𝒃</m:t>
                        </m:r>
                      </m:e>
                      <m:sub>
                        <m:r>
                          <a:rPr lang="en-US" b="1" i="1">
                            <a:latin typeface="Cambria Math" panose="02040503050406030204" pitchFamily="18" charset="0"/>
                            <a:ea typeface="Cambria Math" panose="02040503050406030204" pitchFamily="18" charset="0"/>
                          </a:rPr>
                          <m:t>𝒂</m:t>
                        </m:r>
                      </m:sub>
                    </m:sSub>
                  </m:oMath>
                </a14:m>
                <a:r>
                  <a:rPr lang="en-US" dirty="0" smtClean="0"/>
                  <a:t> is a m-dimension vector of responses to </a:t>
                </a:r>
                <a14:m>
                  <m:oMath xmlns:m="http://schemas.openxmlformats.org/officeDocument/2006/math">
                    <m:r>
                      <a:rPr lang="en-US" b="1" i="1" smtClean="0">
                        <a:latin typeface="Cambria Math" panose="02040503050406030204" pitchFamily="18" charset="0"/>
                      </a:rPr>
                      <m:t>𝒂</m:t>
                    </m:r>
                  </m:oMath>
                </a14:m>
                <a:r>
                  <a:rPr lang="en-US" dirty="0" smtClean="0"/>
                  <a:t>(click/no-click)</a:t>
                </a:r>
                <a:endParaRPr lang="en-US" dirty="0"/>
              </a:p>
            </p:txBody>
          </p:sp>
        </mc:Choice>
        <mc:Fallback xmlns="">
          <p:sp>
            <p:nvSpPr>
              <p:cNvPr id="8" name="Rectangular Callout 7"/>
              <p:cNvSpPr>
                <a:spLocks noRot="1" noChangeAspect="1" noMove="1" noResize="1" noEditPoints="1" noAdjustHandles="1" noChangeArrowheads="1" noChangeShapeType="1" noTextEdit="1"/>
              </p:cNvSpPr>
              <p:nvPr/>
            </p:nvSpPr>
            <p:spPr>
              <a:xfrm>
                <a:off x="4648200" y="4614081"/>
                <a:ext cx="3223419" cy="719919"/>
              </a:xfrm>
              <a:prstGeom prst="wedgeRectCallout">
                <a:avLst>
                  <a:gd name="adj1" fmla="val -22083"/>
                  <a:gd name="adj2" fmla="val -121553"/>
                </a:avLst>
              </a:prstGeom>
              <a:blipFill rotWithShape="0">
                <a:blip r:embed="rId5"/>
                <a:stretch>
                  <a:fillRect b="-3382"/>
                </a:stretch>
              </a:blipFill>
            </p:spPr>
            <p:txBody>
              <a:bodyPr/>
              <a:lstStyle/>
              <a:p>
                <a:r>
                  <a:rPr lang="en-US">
                    <a:noFill/>
                  </a:rPr>
                  <a:t> </a:t>
                </a:r>
              </a:p>
            </p:txBody>
          </p:sp>
        </mc:Fallback>
      </mc:AlternateContent>
    </p:spTree>
    <p:extLst>
      <p:ext uri="{BB962C8B-B14F-4D97-AF65-F5344CB8AC3E}">
        <p14:creationId xmlns:p14="http://schemas.microsoft.com/office/powerpoint/2010/main" val="3640770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l"/>
            <a:r>
              <a:rPr lang="en-US" altLang="en-US" sz="4000" smtClean="0"/>
              <a:t>What is Cold Start Problem?</a:t>
            </a:r>
          </a:p>
        </p:txBody>
      </p:sp>
      <p:sp>
        <p:nvSpPr>
          <p:cNvPr id="30722" name="Content Placeholder 2"/>
          <p:cNvSpPr>
            <a:spLocks noGrp="1"/>
          </p:cNvSpPr>
          <p:nvPr>
            <p:ph idx="1"/>
          </p:nvPr>
        </p:nvSpPr>
        <p:spPr/>
        <p:txBody>
          <a:bodyPr/>
          <a:lstStyle/>
          <a:p>
            <a:pPr>
              <a:buFont typeface="Wingdings" panose="05000000000000000000" pitchFamily="2" charset="2"/>
              <a:buChar char="§"/>
              <a:defRPr/>
            </a:pPr>
            <a:r>
              <a:rPr lang="en-US" altLang="en-US" sz="2400" dirty="0" smtClean="0"/>
              <a:t>Do not have enough observations for </a:t>
            </a:r>
            <a:r>
              <a:rPr lang="en-US" altLang="en-US" sz="2400" dirty="0" smtClean="0">
                <a:solidFill>
                  <a:schemeClr val="tx2">
                    <a:lumMod val="60000"/>
                    <a:lumOff val="40000"/>
                  </a:schemeClr>
                </a:solidFill>
              </a:rPr>
              <a:t>new</a:t>
            </a:r>
            <a:r>
              <a:rPr lang="en-US" altLang="en-US" sz="2400" dirty="0" smtClean="0">
                <a:solidFill>
                  <a:schemeClr val="accent1">
                    <a:lumMod val="75000"/>
                  </a:schemeClr>
                </a:solidFill>
              </a:rPr>
              <a:t> </a:t>
            </a:r>
            <a:r>
              <a:rPr lang="en-US" altLang="en-US" sz="2400" dirty="0" smtClean="0"/>
              <a:t>items or </a:t>
            </a:r>
            <a:r>
              <a:rPr lang="en-US" altLang="en-US" sz="2400" dirty="0" smtClean="0">
                <a:solidFill>
                  <a:schemeClr val="tx2">
                    <a:lumMod val="60000"/>
                    <a:lumOff val="40000"/>
                  </a:schemeClr>
                </a:solidFill>
              </a:rPr>
              <a:t>new</a:t>
            </a:r>
            <a:r>
              <a:rPr lang="en-US" altLang="en-US" sz="2400" dirty="0" smtClean="0">
                <a:solidFill>
                  <a:schemeClr val="accent1">
                    <a:lumMod val="75000"/>
                  </a:schemeClr>
                </a:solidFill>
              </a:rPr>
              <a:t> </a:t>
            </a:r>
            <a:r>
              <a:rPr lang="en-US" altLang="en-US" sz="2400" dirty="0" smtClean="0"/>
              <a:t>users.</a:t>
            </a:r>
          </a:p>
          <a:p>
            <a:pPr lvl="1">
              <a:buFont typeface="Wingdings" panose="05000000000000000000" pitchFamily="2" charset="2"/>
              <a:buChar char="§"/>
              <a:defRPr/>
            </a:pPr>
            <a:r>
              <a:rPr lang="en-US" altLang="en-US" sz="2000" dirty="0" smtClean="0"/>
              <a:t>How to predict the preference of users if we do not have data?</a:t>
            </a:r>
          </a:p>
          <a:p>
            <a:pPr>
              <a:buFont typeface="Wingdings" panose="05000000000000000000" pitchFamily="2" charset="2"/>
              <a:buChar char="§"/>
              <a:defRPr/>
            </a:pPr>
            <a:endParaRPr lang="en-US" altLang="en-US" dirty="0" smtClean="0"/>
          </a:p>
          <a:p>
            <a:pPr>
              <a:buFont typeface="Wingdings" panose="05000000000000000000" pitchFamily="2" charset="2"/>
              <a:buChar char="§"/>
              <a:defRPr/>
            </a:pPr>
            <a:r>
              <a:rPr lang="en-US" altLang="en-US" sz="2400" dirty="0" smtClean="0"/>
              <a:t>Many practical issues for offline data</a:t>
            </a:r>
          </a:p>
          <a:p>
            <a:pPr lvl="1">
              <a:buFont typeface="Wingdings" panose="05000000000000000000" pitchFamily="2" charset="2"/>
              <a:buChar char="§"/>
              <a:defRPr/>
            </a:pPr>
            <a:r>
              <a:rPr lang="en-US" altLang="en-US" sz="2000" dirty="0" smtClean="0"/>
              <a:t>Historical user log data is </a:t>
            </a:r>
            <a:r>
              <a:rPr lang="en-US" altLang="en-US" sz="2000" dirty="0" smtClean="0">
                <a:solidFill>
                  <a:schemeClr val="tx2">
                    <a:lumMod val="60000"/>
                    <a:lumOff val="40000"/>
                  </a:schemeClr>
                </a:solidFill>
              </a:rPr>
              <a:t>biased</a:t>
            </a:r>
            <a:r>
              <a:rPr lang="en-US" altLang="en-US" sz="2000" dirty="0" smtClean="0"/>
              <a:t>.</a:t>
            </a:r>
          </a:p>
          <a:p>
            <a:pPr lvl="1">
              <a:buFont typeface="Wingdings" panose="05000000000000000000" pitchFamily="2" charset="2"/>
              <a:buChar char="§"/>
              <a:defRPr/>
            </a:pPr>
            <a:r>
              <a:rPr lang="en-US" altLang="en-US" sz="2000" dirty="0" smtClean="0"/>
              <a:t>User interest may </a:t>
            </a:r>
            <a:r>
              <a:rPr lang="en-US" altLang="en-US" sz="2000" dirty="0" smtClean="0">
                <a:solidFill>
                  <a:schemeClr val="tx2">
                    <a:lumMod val="60000"/>
                    <a:lumOff val="40000"/>
                  </a:schemeClr>
                </a:solidFill>
              </a:rPr>
              <a:t>change</a:t>
            </a:r>
            <a:r>
              <a:rPr lang="en-US" altLang="en-US" sz="2000" dirty="0" smtClean="0">
                <a:solidFill>
                  <a:schemeClr val="accent1">
                    <a:lumMod val="75000"/>
                  </a:schemeClr>
                </a:solidFill>
              </a:rPr>
              <a:t> </a:t>
            </a:r>
            <a:r>
              <a:rPr lang="en-US" altLang="en-US" sz="2000" dirty="0" smtClean="0"/>
              <a:t>over time.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219" y="479280"/>
            <a:ext cx="7264400" cy="707886"/>
          </a:xfrm>
          <a:prstGeom prst="rect">
            <a:avLst/>
          </a:prstGeom>
        </p:spPr>
        <p:txBody>
          <a:bodyPr wrap="square">
            <a:spAutoFit/>
          </a:bodyPr>
          <a:lstStyle/>
          <a:p>
            <a:r>
              <a:rPr lang="en-US" sz="4000" dirty="0" smtClean="0">
                <a:latin typeface="+mn-lt"/>
                <a:cs typeface="Arial" pitchFamily="34" charset="0"/>
              </a:rPr>
              <a:t>LinUCB Algorithm</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457200" y="1524000"/>
                <a:ext cx="8686800" cy="4919424"/>
              </a:xfrm>
              <a:prstGeom prst="rect">
                <a:avLst/>
              </a:prstGeom>
            </p:spPr>
            <p:txBody>
              <a:bodyPr wrap="square">
                <a:spAutoFit/>
              </a:bodyPr>
              <a:lstStyle/>
              <a:p>
                <a:pPr marL="342900" indent="-342900">
                  <a:buFont typeface="Wingdings" panose="05000000000000000000" pitchFamily="2" charset="2"/>
                  <a:buChar char="§"/>
                </a:pPr>
                <a:r>
                  <a:rPr lang="en-US" sz="2400" dirty="0" smtClean="0"/>
                  <a:t>Using similar techniques as we used for UCB</a:t>
                </a:r>
              </a:p>
              <a:p>
                <a:pPr lvl="1"/>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acc>
                        <m:accPr>
                          <m:chr m:val="̂"/>
                          <m:ctrlPr>
                            <a:rPr lang="en-US" sz="2400" b="1" i="1">
                              <a:latin typeface="Cambria Math" panose="02040503050406030204" pitchFamily="18" charset="0"/>
                            </a:rPr>
                          </m:ctrlPr>
                        </m:accPr>
                        <m:e>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rPr>
                                <m:t>𝒂</m:t>
                              </m:r>
                            </m:sub>
                          </m:sSub>
                        </m:e>
                      </m:acc>
                      <m:r>
                        <a:rPr lang="en-US" sz="2400" b="1" i="1" smtClean="0">
                          <a:latin typeface="Cambria Math" panose="02040503050406030204" pitchFamily="18" charset="0"/>
                        </a:rPr>
                        <m:t> −</m:t>
                      </m:r>
                      <m:r>
                        <m:rPr>
                          <m:sty m:val="p"/>
                        </m:rPr>
                        <a:rPr lang="en-US" sz="2400">
                          <a:latin typeface="Cambria Math" panose="02040503050406030204" pitchFamily="18" charset="0"/>
                        </a:rPr>
                        <m:t>E</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d>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𝜶</m:t>
                      </m:r>
                      <m:rad>
                        <m:radPr>
                          <m:degHide m:val="on"/>
                          <m:ctrlPr>
                            <a:rPr lang="en-US" sz="2400" b="1" i="1" smtClean="0">
                              <a:latin typeface="Cambria Math" panose="02040503050406030204" pitchFamily="18" charset="0"/>
                              <a:ea typeface="Cambria Math" panose="02040503050406030204" pitchFamily="18" charset="0"/>
                            </a:rPr>
                          </m:ctrlPr>
                        </m:radPr>
                        <m:deg/>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𝑫</m:t>
                                  </m:r>
                                </m:e>
                                <m:sub>
                                  <m:r>
                                    <a:rPr lang="en-US" sz="2400" b="1" i="1">
                                      <a:latin typeface="Cambria Math" panose="02040503050406030204" pitchFamily="18" charset="0"/>
                                    </a:rPr>
                                    <m:t>𝒂</m:t>
                                  </m:r>
                                </m:sub>
                                <m:sup>
                                  <m:r>
                                    <a:rPr lang="en-US" sz="2400" b="1" i="1">
                                      <a:latin typeface="Cambria Math" panose="02040503050406030204" pitchFamily="18" charset="0"/>
                                    </a:rPr>
                                    <m:t>𝑻</m:t>
                                  </m:r>
                                </m:sup>
                              </m:sSubSup>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𝑫</m:t>
                                  </m:r>
                                </m:e>
                                <m:sub>
                                  <m:r>
                                    <a:rPr lang="en-US" sz="2400" b="1" i="1">
                                      <a:latin typeface="Cambria Math" panose="02040503050406030204" pitchFamily="18" charset="0"/>
                                      <a:ea typeface="Cambria Math" panose="02040503050406030204" pitchFamily="18" charset="0"/>
                                    </a:rPr>
                                    <m:t>𝒂</m:t>
                                  </m:r>
                                </m:sub>
                              </m:sSub>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𝑰</m:t>
                                  </m:r>
                                </m:e>
                                <m:sub>
                                  <m:r>
                                    <a:rPr lang="en-US" sz="2400" b="1" i="1">
                                      <a:latin typeface="Cambria Math" panose="02040503050406030204" pitchFamily="18" charset="0"/>
                                    </a:rPr>
                                    <m:t>𝒅</m:t>
                                  </m:r>
                                </m:sub>
                              </m:sSub>
                              <m:r>
                                <a:rPr lang="en-US" sz="2400" b="1" i="1">
                                  <a:latin typeface="Cambria Math" panose="02040503050406030204" pitchFamily="18" charset="0"/>
                                </a:rPr>
                                <m:t>)</m:t>
                              </m:r>
                            </m:e>
                            <m:sup>
                              <m:r>
                                <a:rPr lang="en-US" sz="2400" b="1" i="1">
                                  <a:latin typeface="Cambria Math" panose="02040503050406030204" pitchFamily="18" charset="0"/>
                                </a:rPr>
                                <m:t>−</m:t>
                              </m:r>
                              <m:r>
                                <a:rPr lang="en-US" sz="2400" b="1" i="1">
                                  <a:latin typeface="Cambria Math" panose="02040503050406030204" pitchFamily="18" charset="0"/>
                                </a:rPr>
                                <m:t>𝟏</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rad>
                    </m:oMath>
                  </m:oMathPara>
                </a14:m>
                <a:endParaRPr lang="en-US" sz="2400" b="1" i="1" dirty="0" smtClean="0">
                  <a:latin typeface="Cambria Math" panose="02040503050406030204" pitchFamily="18" charset="0"/>
                </a:endParaRPr>
              </a:p>
              <a:p>
                <a:pPr lvl="1"/>
                <a:endParaRPr lang="en-US" sz="2400" b="1" i="1" dirty="0">
                  <a:latin typeface="Cambria Math" panose="02040503050406030204" pitchFamily="18" charset="0"/>
                </a:endParaRPr>
              </a:p>
              <a:p>
                <a:pPr lvl="1"/>
                <a:endParaRPr lang="en-US" sz="2400" b="1" i="1" dirty="0" smtClean="0">
                  <a:latin typeface="Cambria Math" panose="02040503050406030204" pitchFamily="18" charset="0"/>
                </a:endParaRPr>
              </a:p>
              <a:p>
                <a:pPr lvl="1"/>
                <a:endParaRPr lang="en-US" sz="2400" b="1" i="1" dirty="0">
                  <a:latin typeface="Cambria Math" panose="02040503050406030204" pitchFamily="18" charset="0"/>
                </a:endParaRPr>
              </a:p>
              <a:p>
                <a:pPr marL="342900" indent="-342900">
                  <a:buFont typeface="Wingdings" panose="05000000000000000000" pitchFamily="2" charset="2"/>
                  <a:buChar char="§"/>
                </a:pPr>
                <a:r>
                  <a:rPr lang="en-US" sz="2400" dirty="0" smtClean="0">
                    <a:latin typeface="Cambria Math" panose="02040503050406030204" pitchFamily="18" charset="0"/>
                  </a:rPr>
                  <a:t>For a given context, we estimate the reward and the confidence interval.</a:t>
                </a:r>
                <a:endParaRPr lang="en-US" sz="2400" dirty="0">
                  <a:latin typeface="Cambria Math" panose="02040503050406030204" pitchFamily="18" charset="0"/>
                </a:endParaRPr>
              </a:p>
              <a:p>
                <a:pPr lvl="1"/>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r>
                      <a:rPr lang="en-US" sz="2400" b="1" i="1" smtClean="0">
                        <a:latin typeface="Cambria Math" panose="02040503050406030204" pitchFamily="18" charset="0"/>
                      </a:rPr>
                      <m:t>𝒂𝒓𝒈</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𝒎𝒂𝒙</m:t>
                        </m:r>
                      </m:e>
                      <m:sub>
                        <m:r>
                          <a:rPr lang="en-US" sz="2400" b="1" i="1" smtClean="0">
                            <a:latin typeface="Cambria Math" panose="02040503050406030204" pitchFamily="18" charset="0"/>
                          </a:rPr>
                          <m:t>𝒂</m:t>
                        </m:r>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𝑨</m:t>
                            </m:r>
                          </m:e>
                          <m:sub>
                            <m:r>
                              <a:rPr lang="en-US" sz="2400" b="1" i="1" smtClean="0">
                                <a:latin typeface="Cambria Math" panose="02040503050406030204" pitchFamily="18" charset="0"/>
                                <a:ea typeface="Cambria Math" panose="02040503050406030204" pitchFamily="18" charset="0"/>
                              </a:rPr>
                              <m:t>𝒕</m:t>
                            </m:r>
                          </m:sub>
                        </m:sSub>
                      </m:sub>
                    </m:sSub>
                    <m:r>
                      <a:rPr lang="en-US" sz="2400" b="1" i="1" smtClean="0">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acc>
                      <m:accPr>
                        <m:chr m:val="̂"/>
                        <m:ctrlPr>
                          <a:rPr lang="en-US" sz="2400" b="1" i="1">
                            <a:latin typeface="Cambria Math" panose="02040503050406030204" pitchFamily="18" charset="0"/>
                          </a:rPr>
                        </m:ctrlPr>
                      </m:accPr>
                      <m:e>
                        <m:sSub>
                          <m:sSubPr>
                            <m:ctrlPr>
                              <a:rPr lang="en-US" sz="2400" b="1" i="1">
                                <a:latin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rPr>
                              <m:t>𝒂</m:t>
                            </m:r>
                          </m:sub>
                        </m:sSub>
                      </m:e>
                    </m:acc>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𝜶</m:t>
                    </m:r>
                    <m:rad>
                      <m:radPr>
                        <m:degHide m:val="on"/>
                        <m:ctrlPr>
                          <a:rPr lang="en-US" sz="2400" b="1" i="1">
                            <a:latin typeface="Cambria Math" panose="02040503050406030204" pitchFamily="18" charset="0"/>
                            <a:ea typeface="Cambria Math" panose="02040503050406030204" pitchFamily="18" charset="0"/>
                          </a:rPr>
                        </m:ctrlPr>
                      </m:radPr>
                      <m:deg/>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p>
                          <m:sSupPr>
                            <m:ctrlPr>
                              <a:rPr lang="en-US" sz="2400" b="1" i="1">
                                <a:latin typeface="Cambria Math" panose="02040503050406030204" pitchFamily="18" charset="0"/>
                              </a:rPr>
                            </m:ctrlPr>
                          </m:sSupPr>
                          <m:e>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𝑫</m:t>
                                </m:r>
                              </m:e>
                              <m:sub>
                                <m:r>
                                  <a:rPr lang="en-US" sz="2400" b="1" i="1">
                                    <a:latin typeface="Cambria Math" panose="02040503050406030204" pitchFamily="18" charset="0"/>
                                  </a:rPr>
                                  <m:t>𝒂</m:t>
                                </m:r>
                              </m:sub>
                              <m:sup>
                                <m:r>
                                  <a:rPr lang="en-US" sz="2400" b="1" i="1">
                                    <a:latin typeface="Cambria Math" panose="02040503050406030204" pitchFamily="18" charset="0"/>
                                  </a:rPr>
                                  <m:t>𝑻</m:t>
                                </m:r>
                              </m:sup>
                            </m:sSubSup>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𝑫</m:t>
                                </m:r>
                              </m:e>
                              <m:sub>
                                <m:r>
                                  <a:rPr lang="en-US" sz="2400" b="1" i="1">
                                    <a:latin typeface="Cambria Math" panose="02040503050406030204" pitchFamily="18" charset="0"/>
                                    <a:ea typeface="Cambria Math" panose="02040503050406030204" pitchFamily="18" charset="0"/>
                                  </a:rPr>
                                  <m:t>𝒂</m:t>
                                </m:r>
                              </m:sub>
                            </m:sSub>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𝑰</m:t>
                                </m:r>
                              </m:e>
                              <m:sub>
                                <m:r>
                                  <a:rPr lang="en-US" sz="2400" b="1" i="1">
                                    <a:latin typeface="Cambria Math" panose="02040503050406030204" pitchFamily="18" charset="0"/>
                                  </a:rPr>
                                  <m:t>𝒅</m:t>
                                </m:r>
                              </m:sub>
                            </m:sSub>
                            <m:r>
                              <a:rPr lang="en-US" sz="2400" b="1" i="1">
                                <a:latin typeface="Cambria Math" panose="02040503050406030204" pitchFamily="18" charset="0"/>
                              </a:rPr>
                              <m:t>)</m:t>
                            </m:r>
                          </m:e>
                          <m:sup>
                            <m:r>
                              <a:rPr lang="en-US" sz="2400" b="1" i="1">
                                <a:latin typeface="Cambria Math" panose="02040503050406030204" pitchFamily="18" charset="0"/>
                              </a:rPr>
                              <m:t>−</m:t>
                            </m:r>
                            <m:r>
                              <a:rPr lang="en-US" sz="2400" b="1" i="1">
                                <a:latin typeface="Cambria Math" panose="02040503050406030204" pitchFamily="18" charset="0"/>
                              </a:rPr>
                              <m:t>𝟏</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rad>
                    <m:r>
                      <a:rPr lang="en-US" sz="2400" b="1" i="1" smtClean="0">
                        <a:latin typeface="Cambria Math" panose="02040503050406030204" pitchFamily="18" charset="0"/>
                      </a:rPr>
                      <m:t>)</m:t>
                    </m:r>
                  </m:oMath>
                </a14:m>
                <a:r>
                  <a:rPr lang="en-US" sz="2400" dirty="0"/>
                  <a:t>	</a:t>
                </a:r>
                <a:endParaRPr lang="en-US" sz="2400" dirty="0" smtClean="0"/>
              </a:p>
              <a:p>
                <a:pPr marL="457200" lvl="2"/>
                <a:endParaRPr lang="en-US" sz="2400" dirty="0" smtClean="0"/>
              </a:p>
              <a:p>
                <a:pPr marL="342900" indent="-342900">
                  <a:buFont typeface="Wingdings" panose="05000000000000000000"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57200" y="1524000"/>
                <a:ext cx="8686800" cy="4919424"/>
              </a:xfrm>
              <a:prstGeom prst="rect">
                <a:avLst/>
              </a:prstGeom>
              <a:blipFill rotWithShape="0">
                <a:blip r:embed="rId3"/>
                <a:stretch>
                  <a:fillRect l="-912" t="-9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ular Callout 1"/>
              <p:cNvSpPr/>
              <p:nvPr/>
            </p:nvSpPr>
            <p:spPr>
              <a:xfrm>
                <a:off x="2514600" y="2854186"/>
                <a:ext cx="2667000" cy="762000"/>
              </a:xfrm>
              <a:prstGeom prst="wedgeRectCallout">
                <a:avLst>
                  <a:gd name="adj1" fmla="val 37334"/>
                  <a:gd name="adj2" fmla="val -73619"/>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m:t>
                      </m:r>
                      <m:rad>
                        <m:radPr>
                          <m:degHide m:val="on"/>
                          <m:ctrlPr>
                            <a:rPr lang="en-US" b="1" i="1" smtClean="0">
                              <a:latin typeface="Cambria Math" panose="02040503050406030204" pitchFamily="18" charset="0"/>
                              <a:ea typeface="Cambria Math" panose="02040503050406030204" pitchFamily="18" charset="0"/>
                            </a:rPr>
                          </m:ctrlPr>
                        </m:radPr>
                        <m:deg/>
                        <m:e>
                          <m:r>
                            <a:rPr lang="en-US" b="1" i="1" smtClean="0">
                              <a:latin typeface="Cambria Math" panose="02040503050406030204" pitchFamily="18" charset="0"/>
                              <a:ea typeface="Cambria Math" panose="02040503050406030204" pitchFamily="18" charset="0"/>
                            </a:rPr>
                            <m:t>𝒍𝒏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e>
                      </m:rad>
                    </m:oMath>
                  </m:oMathPara>
                </a14:m>
                <a:endParaRPr lang="en-US" dirty="0"/>
              </a:p>
            </p:txBody>
          </p:sp>
        </mc:Choice>
        <mc:Fallback xmlns="">
          <p:sp>
            <p:nvSpPr>
              <p:cNvPr id="2" name="Rectangular Callout 1"/>
              <p:cNvSpPr>
                <a:spLocks noRot="1" noChangeAspect="1" noMove="1" noResize="1" noEditPoints="1" noAdjustHandles="1" noChangeArrowheads="1" noChangeShapeType="1" noTextEdit="1"/>
              </p:cNvSpPr>
              <p:nvPr/>
            </p:nvSpPr>
            <p:spPr>
              <a:xfrm>
                <a:off x="2514600" y="2854186"/>
                <a:ext cx="2667000" cy="762000"/>
              </a:xfrm>
              <a:prstGeom prst="wedgeRectCallout">
                <a:avLst>
                  <a:gd name="adj1" fmla="val 37334"/>
                  <a:gd name="adj2" fmla="val -73619"/>
                </a:avLst>
              </a:prstGeom>
              <a:blipFill rotWithShape="0">
                <a:blip r:embed="rId4"/>
                <a:stretch>
                  <a:fillRect/>
                </a:stretch>
              </a:blipFill>
            </p:spPr>
            <p:txBody>
              <a:bodyPr/>
              <a:lstStyle/>
              <a:p>
                <a:r>
                  <a:rPr lang="en-US">
                    <a:noFill/>
                  </a:rPr>
                  <a:t> </a:t>
                </a:r>
              </a:p>
            </p:txBody>
          </p:sp>
        </mc:Fallback>
      </mc:AlternateContent>
      <p:cxnSp>
        <p:nvCxnSpPr>
          <p:cNvPr id="7" name="Straight Connector 6"/>
          <p:cNvCxnSpPr/>
          <p:nvPr/>
        </p:nvCxnSpPr>
        <p:spPr>
          <a:xfrm>
            <a:off x="990600" y="5105400"/>
            <a:ext cx="792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429000" y="5105400"/>
                <a:ext cx="1524000" cy="369332"/>
              </a:xfrm>
              <a:prstGeom prst="rect">
                <a:avLst/>
              </a:prstGeom>
              <a:noFill/>
              <a:ln w="3175">
                <a:solidFill>
                  <a:schemeClr val="tx1"/>
                </a:solidFill>
              </a:ln>
            </p:spPr>
            <p:txBody>
              <a:bodyPr wrap="square" rtlCol="0">
                <a:spAutoFit/>
              </a:bodyPr>
              <a:lstStyle/>
              <a:p>
                <a:r>
                  <a:rPr lang="en-US" dirty="0" smtClean="0"/>
                  <a:t>Estimated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𝑎</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429000" y="5105400"/>
                <a:ext cx="1524000" cy="369332"/>
              </a:xfrm>
              <a:prstGeom prst="rect">
                <a:avLst/>
              </a:prstGeom>
              <a:blipFill rotWithShape="0">
                <a:blip r:embed="rId5"/>
                <a:stretch>
                  <a:fillRect l="-3586" t="-9836" b="-22951"/>
                </a:stretch>
              </a:blipFill>
              <a:ln w="3175">
                <a:solidFill>
                  <a:schemeClr val="tx1"/>
                </a:solidFill>
              </a:ln>
            </p:spPr>
            <p:txBody>
              <a:bodyPr/>
              <a:lstStyle/>
              <a:p>
                <a:r>
                  <a:rPr lang="en-US">
                    <a:noFill/>
                  </a:rPr>
                  <a:t> </a:t>
                </a:r>
              </a:p>
            </p:txBody>
          </p:sp>
        </mc:Fallback>
      </mc:AlternateContent>
      <p:sp>
        <p:nvSpPr>
          <p:cNvPr id="11" name="TextBox 10"/>
          <p:cNvSpPr txBox="1"/>
          <p:nvPr/>
        </p:nvSpPr>
        <p:spPr>
          <a:xfrm>
            <a:off x="6019800" y="5105400"/>
            <a:ext cx="2057400" cy="369332"/>
          </a:xfrm>
          <a:prstGeom prst="rect">
            <a:avLst/>
          </a:prstGeom>
          <a:noFill/>
          <a:ln w="3175">
            <a:solidFill>
              <a:schemeClr val="tx1"/>
            </a:solidFill>
          </a:ln>
        </p:spPr>
        <p:txBody>
          <a:bodyPr wrap="square" rtlCol="0">
            <a:spAutoFit/>
          </a:bodyPr>
          <a:lstStyle/>
          <a:p>
            <a:r>
              <a:rPr lang="en-US" dirty="0" smtClean="0"/>
              <a:t>Confidence interval</a:t>
            </a:r>
            <a:endParaRPr lang="en-US" dirty="0"/>
          </a:p>
        </p:txBody>
      </p:sp>
    </p:spTree>
    <p:extLst>
      <p:ext uri="{BB962C8B-B14F-4D97-AF65-F5344CB8AC3E}">
        <p14:creationId xmlns:p14="http://schemas.microsoft.com/office/powerpoint/2010/main" val="16044557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282714"/>
            <a:ext cx="7264400" cy="707886"/>
          </a:xfrm>
          <a:prstGeom prst="rect">
            <a:avLst/>
          </a:prstGeom>
        </p:spPr>
        <p:txBody>
          <a:bodyPr wrap="square">
            <a:spAutoFit/>
          </a:bodyPr>
          <a:lstStyle/>
          <a:p>
            <a:r>
              <a:rPr lang="en-US" sz="4000" dirty="0" smtClean="0">
                <a:latin typeface="+mn-lt"/>
                <a:cs typeface="Arial" pitchFamily="34" charset="0"/>
              </a:rPr>
              <a:t>LinUCB Algorithm</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381000" y="990600"/>
                <a:ext cx="8686800" cy="5404878"/>
              </a:xfrm>
              <a:prstGeom prst="rect">
                <a:avLst/>
              </a:prstGeom>
            </p:spPr>
            <p:txBody>
              <a:bodyPr wrap="square">
                <a:spAutoFit/>
              </a:bodyPr>
              <a:lstStyle/>
              <a:p>
                <a:pPr marL="342900" indent="-342900">
                  <a:buFont typeface="Wingdings" panose="05000000000000000000" pitchFamily="2" charset="2"/>
                  <a:buChar char="§"/>
                </a:pPr>
                <a:r>
                  <a:rPr lang="en-US" sz="2400" dirty="0" smtClean="0"/>
                  <a:t>Initialization: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𝑎</m:t>
                        </m:r>
                      </m:sub>
                    </m:sSub>
                    <m:r>
                      <a:rPr lang="en-US" sz="2400" i="1" smtClean="0">
                        <a:latin typeface="Cambria Math" panose="02040503050406030204" pitchFamily="18" charset="0"/>
                      </a:rPr>
                      <m:t>≝</m:t>
                    </m:r>
                    <m:sSubSup>
                      <m:sSubSupPr>
                        <m:ctrlPr>
                          <a:rPr lang="en-US" sz="2400" b="1" i="1">
                            <a:latin typeface="Cambria Math" panose="02040503050406030204" pitchFamily="18" charset="0"/>
                          </a:rPr>
                        </m:ctrlPr>
                      </m:sSubSupPr>
                      <m:e>
                        <m:r>
                          <a:rPr lang="en-US" sz="2400" b="1" i="1">
                            <a:latin typeface="Cambria Math" panose="02040503050406030204" pitchFamily="18" charset="0"/>
                          </a:rPr>
                          <m:t>𝑫</m:t>
                        </m:r>
                      </m:e>
                      <m:sub>
                        <m:r>
                          <a:rPr lang="en-US" sz="2400" b="1" i="1">
                            <a:latin typeface="Cambria Math" panose="02040503050406030204" pitchFamily="18" charset="0"/>
                          </a:rPr>
                          <m:t>𝒂</m:t>
                        </m:r>
                      </m:sub>
                      <m:sup>
                        <m:r>
                          <a:rPr lang="en-US" sz="2400" b="1" i="1">
                            <a:latin typeface="Cambria Math" panose="02040503050406030204" pitchFamily="18" charset="0"/>
                          </a:rPr>
                          <m:t>𝑻</m:t>
                        </m:r>
                      </m:sup>
                    </m:sSubSup>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𝑫</m:t>
                        </m:r>
                      </m:e>
                      <m:sub>
                        <m:r>
                          <a:rPr lang="en-US" sz="2400" b="1" i="1">
                            <a:latin typeface="Cambria Math" panose="02040503050406030204" pitchFamily="18" charset="0"/>
                            <a:ea typeface="Cambria Math" panose="02040503050406030204" pitchFamily="18" charset="0"/>
                          </a:rPr>
                          <m:t>𝒂</m:t>
                        </m:r>
                      </m:sub>
                    </m:sSub>
                    <m:r>
                      <a:rPr lang="en-US" sz="2400" b="1" i="1">
                        <a:latin typeface="Cambria Math" panose="02040503050406030204" pitchFamily="18" charset="0"/>
                        <a:ea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𝑰</m:t>
                        </m:r>
                      </m:e>
                      <m:sub>
                        <m:r>
                          <a:rPr lang="en-US" sz="2400" b="1" i="1">
                            <a:latin typeface="Cambria Math" panose="02040503050406030204" pitchFamily="18" charset="0"/>
                          </a:rPr>
                          <m:t>𝒅</m:t>
                        </m:r>
                      </m:sub>
                    </m:sSub>
                  </m:oMath>
                </a14:m>
                <a:endParaRPr lang="en-US" sz="2400" dirty="0" smtClean="0"/>
              </a:p>
              <a:p>
                <a:pPr marL="800100" lvl="1" indent="-342900">
                  <a:buFont typeface="Wingdings" panose="05000000000000000000" pitchFamily="2" charset="2"/>
                  <a:buChar char="§"/>
                </a:pPr>
                <a:r>
                  <a:rPr lang="en-US" sz="2400" dirty="0" smtClean="0"/>
                  <a:t>For each arm </a:t>
                </a:r>
                <a14:m>
                  <m:oMath xmlns:m="http://schemas.openxmlformats.org/officeDocument/2006/math">
                    <m:r>
                      <a:rPr lang="en-US" sz="2400" b="0" i="1" smtClean="0">
                        <a:latin typeface="Cambria Math" panose="02040503050406030204" pitchFamily="18" charset="0"/>
                      </a:rPr>
                      <m:t>𝑎</m:t>
                    </m:r>
                  </m:oMath>
                </a14:m>
                <a:r>
                  <a:rPr lang="en-US" sz="2400" dirty="0" smtClean="0"/>
                  <a:t>: </a:t>
                </a:r>
              </a:p>
              <a:p>
                <a:pPr marL="1257300" lvl="2" indent="-342900">
                  <a:buFont typeface="Wingdings" panose="05000000000000000000" pitchFamily="2" charset="2"/>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𝑑</m:t>
                        </m:r>
                      </m:sub>
                    </m:sSub>
                    <m:r>
                      <a:rPr lang="en-US" sz="2400" b="0" i="0" smtClean="0">
                        <a:latin typeface="Cambria Math" panose="02040503050406030204" pitchFamily="18" charset="0"/>
                      </a:rPr>
                      <m:t> </m:t>
                    </m:r>
                  </m:oMath>
                </a14:m>
                <a:r>
                  <a:rPr lang="en-US" sz="2400" dirty="0" smtClean="0"/>
                  <a:t>                                     </a:t>
                </a:r>
                <a:r>
                  <a:rPr lang="en-US" sz="2000" dirty="0" smtClean="0"/>
                  <a:t>                </a:t>
                </a:r>
                <a:r>
                  <a:rPr lang="en-US" sz="2000" dirty="0" smtClean="0">
                    <a:solidFill>
                      <a:schemeClr val="tx2">
                        <a:lumMod val="60000"/>
                        <a:lumOff val="40000"/>
                      </a:schemeClr>
                    </a:solidFill>
                  </a:rPr>
                  <a:t>//identity matrix </a:t>
                </a:r>
                <a14:m>
                  <m:oMath xmlns:m="http://schemas.openxmlformats.org/officeDocument/2006/math">
                    <m:r>
                      <m:rPr>
                        <m:nor/>
                      </m:rPr>
                      <a:rPr lang="en-US" sz="2000" dirty="0" smtClean="0">
                        <a:solidFill>
                          <a:schemeClr val="tx2">
                            <a:lumMod val="60000"/>
                            <a:lumOff val="40000"/>
                          </a:schemeClr>
                        </a:solidFill>
                        <a:latin typeface="Cambria Math" panose="02040503050406030204" pitchFamily="18" charset="0"/>
                      </a:rPr>
                      <m:t>d</m:t>
                    </m:r>
                    <m:r>
                      <m:rPr>
                        <m:nor/>
                      </m:rPr>
                      <a:rPr lang="en-US" sz="2000" dirty="0">
                        <a:solidFill>
                          <a:schemeClr val="tx2">
                            <a:lumMod val="60000"/>
                            <a:lumOff val="40000"/>
                          </a:schemeClr>
                        </a:solidFill>
                      </a:rPr>
                      <m:t> ×</m:t>
                    </m:r>
                    <m:r>
                      <m:rPr>
                        <m:nor/>
                      </m:rPr>
                      <a:rPr lang="en-US" sz="2000" b="0" i="0" dirty="0" smtClean="0">
                        <a:solidFill>
                          <a:schemeClr val="tx2">
                            <a:lumMod val="60000"/>
                            <a:lumOff val="40000"/>
                          </a:schemeClr>
                        </a:solidFill>
                      </a:rPr>
                      <m:t>d</m:t>
                    </m:r>
                  </m:oMath>
                </a14:m>
                <a:endParaRPr lang="en-US" sz="2000" dirty="0" smtClean="0">
                  <a:solidFill>
                    <a:schemeClr val="tx2">
                      <a:lumMod val="60000"/>
                      <a:lumOff val="40000"/>
                    </a:schemeClr>
                  </a:solidFill>
                </a:endParaRPr>
              </a:p>
              <a:p>
                <a:pPr marL="1257300" lvl="2" indent="-342900">
                  <a:buFont typeface="Wingdings" panose="05000000000000000000"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𝑎</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[0]</m:t>
                        </m:r>
                      </m:e>
                      <m:sub>
                        <m:r>
                          <a:rPr lang="en-US" sz="2400" i="1">
                            <a:latin typeface="Cambria Math" panose="02040503050406030204" pitchFamily="18" charset="0"/>
                          </a:rPr>
                          <m:t>𝑑</m:t>
                        </m:r>
                      </m:sub>
                    </m:sSub>
                  </m:oMath>
                </a14:m>
                <a:r>
                  <a:rPr lang="en-US" sz="2400" dirty="0" smtClean="0"/>
                  <a:t>                    </a:t>
                </a:r>
                <a:r>
                  <a:rPr lang="en-US" sz="2400" dirty="0" smtClean="0">
                    <a:solidFill>
                      <a:schemeClr val="tx2">
                        <a:lumMod val="60000"/>
                        <a:lumOff val="40000"/>
                      </a:schemeClr>
                    </a:solidFill>
                  </a:rPr>
                  <a:t>               </a:t>
                </a:r>
                <a:r>
                  <a:rPr lang="en-US" sz="2000" dirty="0" smtClean="0">
                    <a:solidFill>
                      <a:schemeClr val="tx2">
                        <a:lumMod val="60000"/>
                        <a:lumOff val="40000"/>
                      </a:schemeClr>
                    </a:solidFill>
                  </a:rPr>
                  <a:t>                          //vector of zeros</a:t>
                </a:r>
                <a:endParaRPr lang="en-US" sz="2000" dirty="0">
                  <a:solidFill>
                    <a:schemeClr val="tx2">
                      <a:lumMod val="60000"/>
                      <a:lumOff val="40000"/>
                    </a:schemeClr>
                  </a:solidFill>
                </a:endParaRPr>
              </a:p>
              <a:p>
                <a:pPr marL="342900" indent="-342900">
                  <a:buFont typeface="Wingdings" panose="05000000000000000000" pitchFamily="2" charset="2"/>
                  <a:buChar char="§"/>
                </a:pPr>
                <a:r>
                  <a:rPr lang="en-US" sz="2400" dirty="0" smtClean="0"/>
                  <a:t>Online algorithm:</a:t>
                </a:r>
              </a:p>
              <a:p>
                <a:pPr marL="800100" lvl="1" indent="-342900">
                  <a:buFont typeface="Wingdings" panose="05000000000000000000" pitchFamily="2" charset="2"/>
                  <a:buChar char="§"/>
                </a:pPr>
                <a:r>
                  <a:rPr lang="en-US" sz="2400" dirty="0" smtClean="0"/>
                  <a:t>For t=[1:T]:</a:t>
                </a:r>
              </a:p>
              <a:p>
                <a:pPr marL="1257300" lvl="2" indent="-342900">
                  <a:buFont typeface="Wingdings" panose="05000000000000000000" pitchFamily="2" charset="2"/>
                  <a:buChar char="§"/>
                </a:pPr>
                <a:r>
                  <a:rPr lang="en-US" sz="2400" dirty="0" smtClean="0"/>
                  <a:t>Observe features for all arms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𝑑</m:t>
                        </m:r>
                      </m:sup>
                    </m:sSup>
                  </m:oMath>
                </a14:m>
                <a:endParaRPr lang="en-US" sz="2400" dirty="0" smtClean="0"/>
              </a:p>
              <a:p>
                <a:pPr marL="1257300" lvl="2" indent="-342900">
                  <a:buFont typeface="Wingdings" panose="05000000000000000000" pitchFamily="2" charset="2"/>
                  <a:buChar char="§"/>
                </a:pPr>
                <a:r>
                  <a:rPr lang="en-US" sz="2400" dirty="0" smtClean="0"/>
                  <a:t>For each arm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rPr>
                      <m:t> :</m:t>
                    </m:r>
                  </m:oMath>
                </a14:m>
                <a:endParaRPr lang="en-US" sz="2400" dirty="0" smtClean="0"/>
              </a:p>
              <a:p>
                <a:pPr marL="1714500" lvl="3" indent="-342900">
                  <a:buFont typeface="Wingdings" panose="05000000000000000000"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𝐴</m:t>
                        </m:r>
                      </m:e>
                      <m:sub>
                        <m:r>
                          <a:rPr lang="en-US" sz="2400" b="0" i="1" smtClean="0">
                            <a:latin typeface="Cambria Math" panose="02040503050406030204" pitchFamily="18" charset="0"/>
                          </a:rPr>
                          <m:t>𝑎</m:t>
                        </m:r>
                      </m:sub>
                      <m:sup>
                        <m:r>
                          <a:rPr lang="en-US" sz="2400" b="0" i="1" smtClean="0">
                            <a:latin typeface="Cambria Math" panose="02040503050406030204" pitchFamily="18" charset="0"/>
                          </a:rPr>
                          <m:t>−1</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𝑎</m:t>
                        </m:r>
                      </m:sub>
                    </m:sSub>
                  </m:oMath>
                </a14:m>
                <a:r>
                  <a:rPr lang="en-US" sz="2400" dirty="0" smtClean="0"/>
                  <a:t>                                    </a:t>
                </a:r>
                <a:r>
                  <a:rPr lang="en-US" sz="2000" dirty="0" smtClean="0">
                    <a:solidFill>
                      <a:schemeClr val="tx2">
                        <a:lumMod val="60000"/>
                        <a:lumOff val="40000"/>
                      </a:schemeClr>
                    </a:solidFill>
                  </a:rPr>
                  <a:t>//regression coefficients</a:t>
                </a:r>
              </a:p>
              <a:p>
                <a:pPr marL="1714500" lvl="3" indent="-342900">
                  <a:buFont typeface="Wingdings" panose="05000000000000000000"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oMath>
                </a14:m>
                <a:r>
                  <a:rPr lang="en-US" sz="2400" dirty="0" smtClean="0"/>
                  <a:t> </a:t>
                </a:r>
                <a14:m>
                  <m:oMath xmlns:m="http://schemas.openxmlformats.org/officeDocument/2006/math">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m:t>
                        </m:r>
                      </m:sub>
                    </m:sSub>
                    <m:r>
                      <a:rPr lang="en-US" sz="2400" b="1"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𝜶</m:t>
                    </m:r>
                    <m:rad>
                      <m:radPr>
                        <m:degHide m:val="on"/>
                        <m:ctrlPr>
                          <a:rPr lang="en-US" sz="2400" b="1" i="1">
                            <a:latin typeface="Cambria Math" panose="02040503050406030204" pitchFamily="18" charset="0"/>
                            <a:ea typeface="Cambria Math" panose="02040503050406030204" pitchFamily="18" charset="0"/>
                          </a:rPr>
                        </m:ctrlPr>
                      </m:radPr>
                      <m:deg/>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𝐴</m:t>
                            </m:r>
                          </m:e>
                          <m:sub>
                            <m:r>
                              <a:rPr lang="en-US" sz="2400" b="0" i="1" smtClean="0">
                                <a:latin typeface="Cambria Math" panose="02040503050406030204" pitchFamily="18" charset="0"/>
                              </a:rPr>
                              <m:t>𝑎</m:t>
                            </m:r>
                          </m:sub>
                          <m:sup>
                            <m:r>
                              <a:rPr lang="en-US" sz="2400" b="0" i="1" smtClean="0">
                                <a:latin typeface="Cambria Math" panose="02040503050406030204" pitchFamily="18" charset="0"/>
                              </a:rPr>
                              <m:t>−1</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e>
                    </m:rad>
                  </m:oMath>
                </a14:m>
                <a:r>
                  <a:rPr lang="en-US" sz="2400" dirty="0" smtClean="0"/>
                  <a:t>	</a:t>
                </a:r>
              </a:p>
              <a:p>
                <a:pPr marL="1257300" lvl="2" indent="-342900">
                  <a:buFont typeface="Wingdings" panose="05000000000000000000" pitchFamily="2" charset="2"/>
                  <a:buChar char="§"/>
                </a:pPr>
                <a:r>
                  <a:rPr lang="en-US" sz="2400" dirty="0" smtClean="0"/>
                  <a:t>Choose arm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𝑎𝑟𝑔</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𝑚𝑎𝑥</m:t>
                        </m:r>
                      </m:e>
                      <m:sub>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𝑎</m:t>
                        </m:r>
                      </m:sub>
                    </m:sSub>
                  </m:oMath>
                </a14:m>
                <a:r>
                  <a:rPr lang="en-US" sz="2400" dirty="0" smtClean="0"/>
                  <a:t>                        </a:t>
                </a:r>
                <a:r>
                  <a:rPr lang="en-US" sz="2000" dirty="0" smtClean="0">
                    <a:solidFill>
                      <a:schemeClr val="tx2">
                        <a:lumMod val="60000"/>
                        <a:lumOff val="40000"/>
                      </a:schemeClr>
                    </a:solidFill>
                  </a:rPr>
                  <a:t>//choose arm          </a:t>
                </a:r>
              </a:p>
              <a:p>
                <a:pPr marL="1257300" lvl="2" indent="-342900">
                  <a:buFont typeface="Wingdings" panose="05000000000000000000"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sub>
                    </m:sSub>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sub>
                        </m:sSub>
                        <m:r>
                          <a:rPr lang="en-US" sz="2400" i="1">
                            <a:latin typeface="Cambria Math" panose="02040503050406030204" pitchFamily="18" charset="0"/>
                          </a:rPr>
                          <m:t>]</m:t>
                        </m:r>
                      </m:e>
                      <m:sup>
                        <m:r>
                          <a:rPr lang="en-US" sz="2400" i="1">
                            <a:latin typeface="Cambria Math" panose="02040503050406030204" pitchFamily="18" charset="0"/>
                          </a:rPr>
                          <m:t>𝑇</m:t>
                        </m:r>
                      </m:sup>
                    </m:sSup>
                  </m:oMath>
                </a14:m>
                <a:r>
                  <a:rPr lang="en-US" sz="2400" dirty="0" smtClean="0"/>
                  <a:t>       </a:t>
                </a:r>
                <a:r>
                  <a:rPr lang="en-US" sz="2000" dirty="0" smtClean="0">
                    <a:solidFill>
                      <a:schemeClr val="tx2">
                        <a:lumMod val="60000"/>
                        <a:lumOff val="40000"/>
                      </a:schemeClr>
                    </a:solidFill>
                  </a:rPr>
                  <a:t>//update A for the chosen arm </a:t>
                </a:r>
                <a14:m>
                  <m:oMath xmlns:m="http://schemas.openxmlformats.org/officeDocument/2006/math">
                    <m:sSub>
                      <m:sSubPr>
                        <m:ctrlPr>
                          <a:rPr lang="en-US" sz="2000" i="1">
                            <a:solidFill>
                              <a:schemeClr val="tx2">
                                <a:lumMod val="60000"/>
                                <a:lumOff val="40000"/>
                              </a:schemeClr>
                            </a:solidFill>
                            <a:latin typeface="Cambria Math" panose="02040503050406030204" pitchFamily="18" charset="0"/>
                          </a:rPr>
                        </m:ctrlPr>
                      </m:sSubPr>
                      <m:e>
                        <m:r>
                          <a:rPr lang="en-US" sz="2000" i="1">
                            <a:solidFill>
                              <a:schemeClr val="tx2">
                                <a:lumMod val="60000"/>
                                <a:lumOff val="40000"/>
                              </a:schemeClr>
                            </a:solidFill>
                            <a:latin typeface="Cambria Math" panose="02040503050406030204" pitchFamily="18" charset="0"/>
                          </a:rPr>
                          <m:t>𝑎</m:t>
                        </m:r>
                      </m:e>
                      <m:sub>
                        <m:r>
                          <a:rPr lang="en-US" sz="2000" i="1">
                            <a:solidFill>
                              <a:schemeClr val="tx2">
                                <a:lumMod val="60000"/>
                                <a:lumOff val="40000"/>
                              </a:schemeClr>
                            </a:solidFill>
                            <a:latin typeface="Cambria Math" panose="02040503050406030204" pitchFamily="18" charset="0"/>
                          </a:rPr>
                          <m:t>𝑡</m:t>
                        </m:r>
                      </m:sub>
                    </m:sSub>
                  </m:oMath>
                </a14:m>
                <a:endParaRPr lang="en-US" sz="2000" dirty="0" smtClean="0"/>
              </a:p>
              <a:p>
                <a:pPr marL="1257300" lvl="2" indent="-342900">
                  <a:buFont typeface="Wingdings" panose="05000000000000000000" pitchFamily="2" charset="2"/>
                  <a:buChar char="§"/>
                </a:pP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𝑡</m:t>
                        </m:r>
                        <m:r>
                          <a:rPr lang="en-US" sz="2400" i="1" smtClean="0">
                            <a:latin typeface="Cambria Math" panose="02040503050406030204" pitchFamily="18" charset="0"/>
                          </a:rPr>
                          <m:t> </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𝑡</m:t>
                            </m:r>
                          </m:sub>
                        </m:sSub>
                      </m:sub>
                    </m:sSub>
                  </m:oMath>
                </a14:m>
                <a:r>
                  <a:rPr lang="en-US" sz="2400" dirty="0" smtClean="0"/>
                  <a:t>                </a:t>
                </a:r>
                <a:r>
                  <a:rPr lang="en-US" sz="2000" dirty="0" smtClean="0"/>
                  <a:t>  </a:t>
                </a:r>
                <a:r>
                  <a:rPr lang="en-US" sz="2000" dirty="0" smtClean="0">
                    <a:solidFill>
                      <a:schemeClr val="tx2">
                        <a:lumMod val="60000"/>
                        <a:lumOff val="40000"/>
                      </a:schemeClr>
                    </a:solidFill>
                  </a:rPr>
                  <a:t>//</a:t>
                </a:r>
                <a:r>
                  <a:rPr lang="en-US" sz="2000" dirty="0">
                    <a:solidFill>
                      <a:schemeClr val="tx2">
                        <a:lumMod val="60000"/>
                        <a:lumOff val="40000"/>
                      </a:schemeClr>
                    </a:solidFill>
                  </a:rPr>
                  <a:t>update </a:t>
                </a:r>
                <a:r>
                  <a:rPr lang="en-US" sz="2000" dirty="0" smtClean="0">
                    <a:solidFill>
                      <a:schemeClr val="tx2">
                        <a:lumMod val="60000"/>
                        <a:lumOff val="40000"/>
                      </a:schemeClr>
                    </a:solidFill>
                  </a:rPr>
                  <a:t>b </a:t>
                </a:r>
                <a:r>
                  <a:rPr lang="en-US" sz="2000" dirty="0">
                    <a:solidFill>
                      <a:schemeClr val="tx2">
                        <a:lumMod val="60000"/>
                        <a:lumOff val="40000"/>
                      </a:schemeClr>
                    </a:solidFill>
                  </a:rPr>
                  <a:t>for the chosen arm </a:t>
                </a:r>
                <a14:m>
                  <m:oMath xmlns:m="http://schemas.openxmlformats.org/officeDocument/2006/math">
                    <m:sSub>
                      <m:sSubPr>
                        <m:ctrlPr>
                          <a:rPr lang="en-US" sz="2000" i="1">
                            <a:solidFill>
                              <a:schemeClr val="tx2">
                                <a:lumMod val="60000"/>
                                <a:lumOff val="40000"/>
                              </a:schemeClr>
                            </a:solidFill>
                            <a:latin typeface="Cambria Math" panose="02040503050406030204" pitchFamily="18" charset="0"/>
                          </a:rPr>
                        </m:ctrlPr>
                      </m:sSubPr>
                      <m:e>
                        <m:r>
                          <a:rPr lang="en-US" sz="2000" i="1">
                            <a:solidFill>
                              <a:schemeClr val="tx2">
                                <a:lumMod val="60000"/>
                                <a:lumOff val="40000"/>
                              </a:schemeClr>
                            </a:solidFill>
                            <a:latin typeface="Cambria Math" panose="02040503050406030204" pitchFamily="18" charset="0"/>
                          </a:rPr>
                          <m:t>𝑎</m:t>
                        </m:r>
                      </m:e>
                      <m:sub>
                        <m:r>
                          <a:rPr lang="en-US" sz="2000" i="1">
                            <a:solidFill>
                              <a:schemeClr val="tx2">
                                <a:lumMod val="60000"/>
                                <a:lumOff val="40000"/>
                              </a:schemeClr>
                            </a:solidFill>
                            <a:latin typeface="Cambria Math" panose="02040503050406030204" pitchFamily="18" charset="0"/>
                          </a:rPr>
                          <m:t>𝑡</m:t>
                        </m:r>
                      </m:sub>
                    </m:sSub>
                  </m:oMath>
                </a14:m>
                <a:endParaRPr lang="en-US" sz="2000" dirty="0" smtClean="0"/>
              </a:p>
            </p:txBody>
          </p:sp>
        </mc:Choice>
        <mc:Fallback xmlns="">
          <p:sp>
            <p:nvSpPr>
              <p:cNvPr id="6" name="矩形 5"/>
              <p:cNvSpPr>
                <a:spLocks noRot="1" noChangeAspect="1" noMove="1" noResize="1" noEditPoints="1" noAdjustHandles="1" noChangeArrowheads="1" noChangeShapeType="1" noTextEdit="1"/>
              </p:cNvSpPr>
              <p:nvPr/>
            </p:nvSpPr>
            <p:spPr>
              <a:xfrm>
                <a:off x="381000" y="990600"/>
                <a:ext cx="8686800" cy="5404878"/>
              </a:xfrm>
              <a:prstGeom prst="rect">
                <a:avLst/>
              </a:prstGeom>
              <a:blipFill rotWithShape="0">
                <a:blip r:embed="rId3"/>
                <a:stretch>
                  <a:fillRect l="-982" t="-790" r="-4281" b="-564"/>
                </a:stretch>
              </a:blipFill>
            </p:spPr>
            <p:txBody>
              <a:bodyPr/>
              <a:lstStyle/>
              <a:p>
                <a:r>
                  <a:rPr lang="en-US">
                    <a:noFill/>
                  </a:rPr>
                  <a:t> </a:t>
                </a:r>
              </a:p>
            </p:txBody>
          </p:sp>
        </mc:Fallback>
      </mc:AlternateContent>
      <p:cxnSp>
        <p:nvCxnSpPr>
          <p:cNvPr id="4" name="Straight Connector 3"/>
          <p:cNvCxnSpPr/>
          <p:nvPr/>
        </p:nvCxnSpPr>
        <p:spPr>
          <a:xfrm>
            <a:off x="304800" y="1066800"/>
            <a:ext cx="86106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04800" y="2895600"/>
            <a:ext cx="86106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304800" y="6400800"/>
            <a:ext cx="8610600"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9096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435114"/>
            <a:ext cx="7264400" cy="707886"/>
          </a:xfrm>
          <a:prstGeom prst="rect">
            <a:avLst/>
          </a:prstGeom>
        </p:spPr>
        <p:txBody>
          <a:bodyPr wrap="square">
            <a:spAutoFit/>
          </a:bodyPr>
          <a:lstStyle/>
          <a:p>
            <a:r>
              <a:rPr lang="en-US" sz="4000" dirty="0" smtClean="0">
                <a:latin typeface="Corbel" pitchFamily="34" charset="0"/>
                <a:cs typeface="Arial" pitchFamily="34" charset="0"/>
              </a:rPr>
              <a:t>LinUCB: Discussion</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p:sp>
        <p:nvSpPr>
          <p:cNvPr id="6" name="矩形 5"/>
          <p:cNvSpPr/>
          <p:nvPr/>
        </p:nvSpPr>
        <p:spPr>
          <a:xfrm>
            <a:off x="533400" y="1524000"/>
            <a:ext cx="7924800" cy="2616101"/>
          </a:xfrm>
          <a:prstGeom prst="rect">
            <a:avLst/>
          </a:prstGeom>
        </p:spPr>
        <p:txBody>
          <a:bodyPr wrap="square">
            <a:spAutoFit/>
          </a:bodyPr>
          <a:lstStyle/>
          <a:p>
            <a:pPr marL="342900" lvl="1" indent="-342900">
              <a:buFont typeface="Wingdings" pitchFamily="2" charset="2"/>
              <a:buChar char="§"/>
            </a:pPr>
            <a:r>
              <a:rPr lang="en-US" sz="2400" dirty="0" smtClean="0"/>
              <a:t>LinUCB computational complexity is</a:t>
            </a:r>
          </a:p>
          <a:p>
            <a:pPr marL="800100" lvl="2" indent="-342900">
              <a:buFont typeface="Wingdings" pitchFamily="2" charset="2"/>
              <a:buChar char="§"/>
            </a:pPr>
            <a:r>
              <a:rPr lang="en-US" sz="2400" dirty="0" smtClean="0">
                <a:solidFill>
                  <a:schemeClr val="tx2">
                    <a:lumMod val="60000"/>
                    <a:lumOff val="40000"/>
                  </a:schemeClr>
                </a:solidFill>
              </a:rPr>
              <a:t>Linear</a:t>
            </a:r>
            <a:r>
              <a:rPr lang="en-US" sz="2400" dirty="0" smtClean="0"/>
              <a:t> in the number of arms and</a:t>
            </a:r>
          </a:p>
          <a:p>
            <a:pPr marL="800100" lvl="2" indent="-342900">
              <a:buFont typeface="Wingdings" pitchFamily="2" charset="2"/>
              <a:buChar char="§"/>
            </a:pPr>
            <a:r>
              <a:rPr lang="en-US" sz="2400" dirty="0" smtClean="0"/>
              <a:t>At most cubic in the number of features</a:t>
            </a:r>
          </a:p>
          <a:p>
            <a:pPr marL="342900" lvl="1" indent="-342900">
              <a:buFont typeface="Wingdings" pitchFamily="2" charset="2"/>
              <a:buChar char="§"/>
            </a:pPr>
            <a:r>
              <a:rPr lang="en-US" sz="2400" dirty="0" smtClean="0"/>
              <a:t>LinUCB works well for a </a:t>
            </a:r>
            <a:r>
              <a:rPr lang="en-US" sz="2400" dirty="0" smtClean="0">
                <a:solidFill>
                  <a:schemeClr val="tx2">
                    <a:lumMod val="60000"/>
                    <a:lumOff val="40000"/>
                  </a:schemeClr>
                </a:solidFill>
              </a:rPr>
              <a:t>dynamic</a:t>
            </a:r>
            <a:r>
              <a:rPr lang="en-US" sz="2400" dirty="0" smtClean="0"/>
              <a:t> arm set(arms com and go)</a:t>
            </a:r>
          </a:p>
          <a:p>
            <a:pPr marL="800100" lvl="2" indent="-342900">
              <a:buFont typeface="Wingdings" pitchFamily="2" charset="2"/>
              <a:buChar char="§"/>
            </a:pPr>
            <a:r>
              <a:rPr lang="en-US" sz="2400" dirty="0" smtClean="0"/>
              <a:t>For example, in news article recommendation, for instance, editors add/remove articles to/from a pool</a:t>
            </a:r>
            <a:endParaRPr lang="en-US" sz="2000" dirty="0" smtClean="0"/>
          </a:p>
          <a:p>
            <a:pPr>
              <a:buClr>
                <a:srgbClr val="C00000"/>
              </a:buClr>
            </a:pPr>
            <a:endParaRPr lang="en-US" sz="2000" dirty="0"/>
          </a:p>
        </p:txBody>
      </p:sp>
    </p:spTree>
    <p:extLst>
      <p:ext uri="{BB962C8B-B14F-4D97-AF65-F5344CB8AC3E}">
        <p14:creationId xmlns:p14="http://schemas.microsoft.com/office/powerpoint/2010/main" val="1271702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304800"/>
            <a:ext cx="7264400" cy="1323439"/>
          </a:xfrm>
          <a:prstGeom prst="rect">
            <a:avLst/>
          </a:prstGeom>
        </p:spPr>
        <p:txBody>
          <a:bodyPr wrap="square">
            <a:spAutoFit/>
          </a:bodyPr>
          <a:lstStyle/>
          <a:p>
            <a:r>
              <a:rPr lang="en-US" sz="4000" dirty="0" smtClean="0">
                <a:latin typeface="+mj-lt"/>
                <a:cs typeface="Arial" pitchFamily="34" charset="0"/>
              </a:rPr>
              <a:t>Different between UCB1 </a:t>
            </a:r>
          </a:p>
          <a:p>
            <a:r>
              <a:rPr lang="en-US" sz="4000" dirty="0" smtClean="0">
                <a:latin typeface="+mj-lt"/>
                <a:cs typeface="Arial" pitchFamily="34" charset="0"/>
              </a:rPr>
              <a:t>and LinUCB</a:t>
            </a:r>
          </a:p>
        </p:txBody>
      </p:sp>
      <p:sp>
        <p:nvSpPr>
          <p:cNvPr id="18" name="矩形 17"/>
          <p:cNvSpPr/>
          <p:nvPr/>
        </p:nvSpPr>
        <p:spPr>
          <a:xfrm>
            <a:off x="738981" y="2101850"/>
            <a:ext cx="7132638"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563562" y="2057400"/>
                <a:ext cx="7132638" cy="3255507"/>
              </a:xfrm>
              <a:prstGeom prst="rect">
                <a:avLst/>
              </a:prstGeom>
            </p:spPr>
            <p:txBody>
              <a:bodyPr wrap="square">
                <a:spAutoFit/>
              </a:bodyPr>
              <a:lstStyle/>
              <a:p>
                <a:pPr marL="342900" lvl="1" indent="-342900">
                  <a:buFont typeface="Wingdings" pitchFamily="2" charset="2"/>
                  <a:buChar char="§"/>
                </a:pPr>
                <a:r>
                  <a:rPr lang="en-US" sz="2400" b="1" dirty="0" smtClean="0"/>
                  <a:t>UCB1</a:t>
                </a:r>
                <a:r>
                  <a:rPr lang="en-US" sz="2400" dirty="0" smtClean="0"/>
                  <a:t> directly estimates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𝜇</m:t>
                        </m:r>
                      </m:e>
                      <m:sub>
                        <m:r>
                          <a:rPr lang="en-US" sz="2400" i="1">
                            <a:latin typeface="Cambria Math"/>
                          </a:rPr>
                          <m:t>𝑎</m:t>
                        </m:r>
                      </m:sub>
                    </m:sSub>
                  </m:oMath>
                </a14:m>
                <a:r>
                  <a:rPr lang="en-US" sz="2400" dirty="0" smtClean="0"/>
                  <a:t> through experimentation (without any knowledge about arm </a:t>
                </a:r>
                <a:r>
                  <a:rPr lang="en-US" sz="2400" i="1" dirty="0" smtClean="0"/>
                  <a:t>a</a:t>
                </a:r>
                <a:r>
                  <a:rPr lang="en-US" sz="2400" dirty="0" smtClean="0"/>
                  <a:t>)</a:t>
                </a:r>
              </a:p>
              <a:p>
                <a:pPr marL="342900" lvl="1" indent="-342900">
                  <a:buFont typeface="Wingdings" pitchFamily="2" charset="2"/>
                  <a:buChar char="§"/>
                </a:pPr>
                <a:r>
                  <a:rPr lang="en-US" sz="2400" b="1" dirty="0" smtClean="0"/>
                  <a:t>LinUCB</a:t>
                </a:r>
                <a:r>
                  <a:rPr lang="en-US" sz="2400" dirty="0" smtClean="0"/>
                  <a:t> estimates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𝜇</m:t>
                        </m:r>
                      </m:e>
                      <m:sub>
                        <m:r>
                          <a:rPr lang="en-US" sz="2400" i="1">
                            <a:latin typeface="Cambria Math"/>
                          </a:rPr>
                          <m:t>𝑎</m:t>
                        </m:r>
                      </m:sub>
                    </m:sSub>
                  </m:oMath>
                </a14:m>
                <a:r>
                  <a:rPr lang="en-US" sz="2400" dirty="0" smtClean="0"/>
                  <a:t> by regression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ea typeface="Cambria Math"/>
                          </a:rPr>
                          <m:t>𝜇</m:t>
                        </m:r>
                      </m:e>
                      <m:sub>
                        <m:r>
                          <a:rPr lang="en-US" sz="2400" i="1">
                            <a:latin typeface="Cambria Math"/>
                          </a:rPr>
                          <m:t>𝑎</m:t>
                        </m:r>
                      </m:sub>
                    </m:sSub>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𝑎</m:t>
                            </m:r>
                          </m:sub>
                        </m:sSub>
                        <m:r>
                          <a:rPr lang="en-US" sz="2400" i="1">
                            <a:latin typeface="Cambria Math" panose="02040503050406030204" pitchFamily="18" charset="0"/>
                          </a:rPr>
                          <m:t>]</m:t>
                        </m:r>
                      </m:e>
                      <m:sup>
                        <m:r>
                          <a:rPr lang="en-US" sz="2400" i="1">
                            <a:latin typeface="Cambria Math" panose="02040503050406030204" pitchFamily="18" charset="0"/>
                          </a:rPr>
                          <m:t>𝑇</m:t>
                        </m:r>
                      </m:sup>
                    </m:sSup>
                    <m:sSubSup>
                      <m:sSubSupPr>
                        <m:ctrlPr>
                          <a:rPr lang="en-US" sz="2400" b="1" i="1">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rPr>
                          <m:t>𝒂</m:t>
                        </m:r>
                      </m:sub>
                      <m:sup>
                        <m:r>
                          <a:rPr lang="en-US" sz="2400" b="1" i="1">
                            <a:latin typeface="Cambria Math" panose="02040503050406030204" pitchFamily="18" charset="0"/>
                          </a:rPr>
                          <m:t>∗</m:t>
                        </m:r>
                      </m:sup>
                    </m:sSubSup>
                  </m:oMath>
                </a14:m>
                <a:endParaRPr lang="en-US" sz="2400" dirty="0" smtClean="0"/>
              </a:p>
              <a:p>
                <a:pPr marL="800100" lvl="2" indent="-342900">
                  <a:buFont typeface="Wingdings" pitchFamily="2" charset="2"/>
                  <a:buChar char="§"/>
                </a:pPr>
                <a:r>
                  <a:rPr lang="en-US" sz="2400" dirty="0" smtClean="0"/>
                  <a:t>The hope is that we will be able to learn faster as we consider the context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a:rPr>
                          <m:t>𝑥</m:t>
                        </m:r>
                      </m:e>
                      <m:sub>
                        <m:r>
                          <a:rPr lang="en-US" sz="2400" i="1">
                            <a:latin typeface="Cambria Math"/>
                          </a:rPr>
                          <m:t>𝑎</m:t>
                        </m:r>
                      </m:sub>
                    </m:sSub>
                    <m:r>
                      <a:rPr lang="en-US" sz="2400" b="0" i="0" smtClean="0">
                        <a:latin typeface="Cambria Math"/>
                      </a:rPr>
                      <m:t>(</m:t>
                    </m:r>
                    <m:r>
                      <m:rPr>
                        <m:sty m:val="p"/>
                      </m:rPr>
                      <a:rPr lang="en-US" sz="2400" b="0" i="0" smtClean="0">
                        <a:latin typeface="Cambria Math"/>
                      </a:rPr>
                      <m:t>user</m:t>
                    </m:r>
                    <m:r>
                      <a:rPr lang="en-US" sz="2400" b="0" i="0" smtClean="0">
                        <a:latin typeface="Cambria Math"/>
                      </a:rPr>
                      <m:t>, </m:t>
                    </m:r>
                    <m:r>
                      <m:rPr>
                        <m:sty m:val="p"/>
                      </m:rPr>
                      <a:rPr lang="en-US" sz="2400" b="0" i="0" smtClean="0">
                        <a:latin typeface="Cambria Math"/>
                      </a:rPr>
                      <m:t>ad</m:t>
                    </m:r>
                    <m:r>
                      <a:rPr lang="en-US" sz="2400" b="0" i="0" smtClean="0">
                        <a:latin typeface="Cambria Math"/>
                      </a:rPr>
                      <m:t>)</m:t>
                    </m:r>
                  </m:oMath>
                </a14:m>
                <a:r>
                  <a:rPr lang="en-US" sz="2400" dirty="0" smtClean="0"/>
                  <a:t> of arm </a:t>
                </a:r>
                <a:r>
                  <a:rPr lang="en-US" sz="2400" i="1" dirty="0" smtClean="0"/>
                  <a:t>a</a:t>
                </a:r>
              </a:p>
              <a:p>
                <a:pPr marL="800100" lvl="2" indent="-342900">
                  <a:buFont typeface="Wingdings" pitchFamily="2" charset="2"/>
                  <a:buChar char="§"/>
                </a:pPr>
                <a14:m>
                  <m:oMath xmlns:m="http://schemas.openxmlformats.org/officeDocument/2006/math">
                    <m:sSubSup>
                      <m:sSubSupPr>
                        <m:ctrlPr>
                          <a:rPr lang="en-US" sz="2400" b="1" i="1">
                            <a:latin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rPr>
                          <m:t>𝒂</m:t>
                        </m:r>
                      </m:sub>
                      <m:sup>
                        <m:r>
                          <a:rPr lang="en-US" sz="2400" b="1" i="1">
                            <a:latin typeface="Cambria Math" panose="02040503050406030204" pitchFamily="18" charset="0"/>
                          </a:rPr>
                          <m:t>∗</m:t>
                        </m:r>
                      </m:sup>
                    </m:sSubSup>
                  </m:oMath>
                </a14:m>
                <a:r>
                  <a:rPr lang="en-US" sz="2400" dirty="0" smtClean="0"/>
                  <a:t> unknown coefficient vector we aim to learn</a:t>
                </a:r>
              </a:p>
              <a:p>
                <a:pPr marL="0" lvl="1">
                  <a:buClr>
                    <a:srgbClr val="C00000"/>
                  </a:buClr>
                </a:pPr>
                <a:endParaRPr lang="en-US" sz="2000" dirty="0" smtClean="0"/>
              </a:p>
              <a:p>
                <a:pPr marL="457200" lvl="2">
                  <a:buClr>
                    <a:srgbClr val="C00000"/>
                  </a:buClr>
                </a:pPr>
                <a:endParaRPr lang="en-US" sz="2000" dirty="0" smtClean="0"/>
              </a:p>
              <a:p>
                <a:pPr marL="342900" indent="-342900">
                  <a:buClr>
                    <a:srgbClr val="C00000"/>
                  </a:buClr>
                  <a:buFont typeface="Wingdings" pitchFamily="2" charset="2"/>
                  <a:buChar char="§"/>
                </a:pPr>
                <a:endParaRPr 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563562" y="2057400"/>
                <a:ext cx="7132638" cy="3255507"/>
              </a:xfrm>
              <a:prstGeom prst="rect">
                <a:avLst/>
              </a:prstGeom>
              <a:blipFill rotWithShape="0">
                <a:blip r:embed="rId2"/>
                <a:stretch>
                  <a:fillRect l="-1110" t="-1498" r="-854"/>
                </a:stretch>
              </a:blipFill>
            </p:spPr>
            <p:txBody>
              <a:bodyPr/>
              <a:lstStyle/>
              <a:p>
                <a:r>
                  <a:rPr lang="en-US">
                    <a:noFill/>
                  </a:rPr>
                  <a:t> </a:t>
                </a:r>
              </a:p>
            </p:txBody>
          </p:sp>
        </mc:Fallback>
      </mc:AlternateContent>
    </p:spTree>
    <p:extLst>
      <p:ext uri="{BB962C8B-B14F-4D97-AF65-F5344CB8AC3E}">
        <p14:creationId xmlns:p14="http://schemas.microsoft.com/office/powerpoint/2010/main" val="4196648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800" y="355253"/>
            <a:ext cx="4912329" cy="711547"/>
          </a:xfrm>
          <a:prstGeom prst="rect">
            <a:avLst/>
          </a:prstGeom>
        </p:spPr>
        <p:txBody>
          <a:bodyPr wrap="square">
            <a:spAutoFit/>
          </a:bodyPr>
          <a:lstStyle/>
          <a:p>
            <a:r>
              <a:rPr lang="en-US" sz="4000" dirty="0" smtClean="0">
                <a:latin typeface="+mj-lt"/>
                <a:cs typeface="Arial" pitchFamily="34" charset="0"/>
              </a:rPr>
              <a:t>Thompson Sampling</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mc:AlternateContent xmlns:mc="http://schemas.openxmlformats.org/markup-compatibility/2006" xmlns:a14="http://schemas.microsoft.com/office/drawing/2010/main">
        <mc:Choice Requires="a14">
          <p:sp>
            <p:nvSpPr>
              <p:cNvPr id="6" name="矩形 5"/>
              <p:cNvSpPr/>
              <p:nvPr/>
            </p:nvSpPr>
            <p:spPr>
              <a:xfrm>
                <a:off x="738980" y="1600200"/>
                <a:ext cx="7566819" cy="4893647"/>
              </a:xfrm>
              <a:prstGeom prst="rect">
                <a:avLst/>
              </a:prstGeom>
            </p:spPr>
            <p:txBody>
              <a:bodyPr wrap="square">
                <a:spAutoFit/>
              </a:bodyPr>
              <a:lstStyle/>
              <a:p>
                <a:pPr marL="342900" lvl="1" indent="-342900">
                  <a:buClr>
                    <a:schemeClr val="tx1"/>
                  </a:buClr>
                  <a:buFont typeface="Wingdings" pitchFamily="2" charset="2"/>
                  <a:buChar char="§"/>
                </a:pPr>
                <a:r>
                  <a:rPr lang="en-US" sz="2400" dirty="0" smtClean="0"/>
                  <a:t>A simple natural Bayesian heuristic</a:t>
                </a:r>
              </a:p>
              <a:p>
                <a:pPr marL="800100" lvl="2" indent="-342900">
                  <a:buClr>
                    <a:schemeClr val="tx1"/>
                  </a:buClr>
                  <a:buFont typeface="Wingdings" pitchFamily="2" charset="2"/>
                  <a:buChar char="§"/>
                </a:pPr>
                <a:r>
                  <a:rPr lang="en-US" sz="2400" dirty="0" smtClean="0"/>
                  <a:t>Maintain a belief(distribution) for the unknown parameters</a:t>
                </a:r>
              </a:p>
              <a:p>
                <a:pPr marL="800100" lvl="2" indent="-342900">
                  <a:buClr>
                    <a:schemeClr val="tx1"/>
                  </a:buClr>
                  <a:buFont typeface="Wingdings" pitchFamily="2" charset="2"/>
                  <a:buChar char="§"/>
                </a:pPr>
                <a:r>
                  <a:rPr lang="en-US" sz="2400" dirty="0" smtClean="0"/>
                  <a:t>Each time, pull arm </a:t>
                </a:r>
                <a:r>
                  <a:rPr lang="en-US" sz="2400" i="1" dirty="0" smtClean="0"/>
                  <a:t>a</a:t>
                </a:r>
                <a:r>
                  <a:rPr lang="en-US" sz="2400" dirty="0"/>
                  <a:t> </a:t>
                </a:r>
                <a:r>
                  <a:rPr lang="en-US" sz="2400" dirty="0" smtClean="0"/>
                  <a:t>and observe a reward </a:t>
                </a:r>
                <a14:m>
                  <m:oMath xmlns:m="http://schemas.openxmlformats.org/officeDocument/2006/math">
                    <m:r>
                      <a:rPr lang="en-US" sz="2400" b="0" i="1" smtClean="0">
                        <a:latin typeface="Cambria Math" panose="02040503050406030204" pitchFamily="18" charset="0"/>
                      </a:rPr>
                      <m:t>𝑟</m:t>
                    </m:r>
                  </m:oMath>
                </a14:m>
                <a:endParaRPr lang="en-US" sz="2400" b="0" dirty="0" smtClean="0"/>
              </a:p>
              <a:p>
                <a:pPr marL="457200" lvl="2">
                  <a:buClr>
                    <a:schemeClr val="tx1"/>
                  </a:buClr>
                </a:pPr>
                <a:endParaRPr lang="en-US" sz="2400" dirty="0" smtClean="0"/>
              </a:p>
              <a:p>
                <a:pPr marL="342900" lvl="1" indent="-342900">
                  <a:buClr>
                    <a:schemeClr val="tx1"/>
                  </a:buClr>
                  <a:buFont typeface="Wingdings" pitchFamily="2" charset="2"/>
                  <a:buChar char="§"/>
                </a:pPr>
                <a:r>
                  <a:rPr lang="en-US" sz="2400" dirty="0" smtClean="0"/>
                  <a:t>Initialize priors using belief distribution</a:t>
                </a:r>
              </a:p>
              <a:p>
                <a:pPr marL="800100" lvl="2" indent="-342900">
                  <a:buClr>
                    <a:schemeClr val="tx1"/>
                  </a:buClr>
                  <a:buFont typeface="Wingdings" pitchFamily="2" charset="2"/>
                  <a:buChar char="§"/>
                </a:pPr>
                <a:r>
                  <a:rPr lang="en-US" sz="2400" dirty="0" smtClean="0"/>
                  <a:t>For t=1:T:</a:t>
                </a:r>
              </a:p>
              <a:p>
                <a:pPr marL="1257300" lvl="3" indent="-342900">
                  <a:buClr>
                    <a:schemeClr val="tx1"/>
                  </a:buClr>
                  <a:buFont typeface="Wingdings" pitchFamily="2" charset="2"/>
                  <a:buChar char="§"/>
                </a:pPr>
                <a:r>
                  <a:rPr lang="en-US" sz="2400" dirty="0" smtClean="0"/>
                  <a:t>Sample random variable X from each arm’s belief distribution</a:t>
                </a:r>
              </a:p>
              <a:p>
                <a:pPr marL="1257300" lvl="3" indent="-342900">
                  <a:buClr>
                    <a:schemeClr val="tx1"/>
                  </a:buClr>
                  <a:buFont typeface="Wingdings" pitchFamily="2" charset="2"/>
                  <a:buChar char="§"/>
                </a:pPr>
                <a:r>
                  <a:rPr lang="en-US" sz="2400" dirty="0" smtClean="0"/>
                  <a:t>Select the arm with largest X</a:t>
                </a:r>
              </a:p>
              <a:p>
                <a:pPr marL="1257300" lvl="3" indent="-342900">
                  <a:buClr>
                    <a:schemeClr val="tx1"/>
                  </a:buClr>
                  <a:buFont typeface="Wingdings" pitchFamily="2" charset="2"/>
                  <a:buChar char="§"/>
                </a:pPr>
                <a:r>
                  <a:rPr lang="en-US" sz="2400" dirty="0" smtClean="0"/>
                  <a:t>Observe the result of selected arm</a:t>
                </a:r>
              </a:p>
              <a:p>
                <a:pPr marL="1257300" lvl="3" indent="-342900">
                  <a:buClr>
                    <a:schemeClr val="tx1"/>
                  </a:buClr>
                  <a:buFont typeface="Wingdings" pitchFamily="2" charset="2"/>
                  <a:buChar char="§"/>
                </a:pPr>
                <a:r>
                  <a:rPr lang="en-US" sz="2400" dirty="0" smtClean="0"/>
                  <a:t>Update prior belief distribution for selected arm</a:t>
                </a:r>
              </a:p>
              <a:p>
                <a:pPr marL="342900" indent="-342900">
                  <a:buClr>
                    <a:schemeClr val="tx1"/>
                  </a:buClr>
                  <a:buFont typeface="Wingdings"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38980" y="1600200"/>
                <a:ext cx="7566819" cy="4893647"/>
              </a:xfrm>
              <a:prstGeom prst="rect">
                <a:avLst/>
              </a:prstGeom>
              <a:blipFill rotWithShape="0">
                <a:blip r:embed="rId3"/>
                <a:stretch>
                  <a:fillRect l="-1048" t="-998" r="-1289"/>
                </a:stretch>
              </a:blipFill>
            </p:spPr>
            <p:txBody>
              <a:bodyPr/>
              <a:lstStyle/>
              <a:p>
                <a:r>
                  <a:rPr lang="en-US">
                    <a:noFill/>
                  </a:rPr>
                  <a:t> </a:t>
                </a:r>
              </a:p>
            </p:txBody>
          </p:sp>
        </mc:Fallback>
      </mc:AlternateContent>
      <p:sp>
        <p:nvSpPr>
          <p:cNvPr id="7" name="矩形 6"/>
          <p:cNvSpPr/>
          <p:nvPr/>
        </p:nvSpPr>
        <p:spPr>
          <a:xfrm>
            <a:off x="533400" y="6248400"/>
            <a:ext cx="7419975" cy="477054"/>
          </a:xfrm>
          <a:prstGeom prst="rect">
            <a:avLst/>
          </a:prstGeom>
        </p:spPr>
        <p:txBody>
          <a:bodyPr wrap="square">
            <a:spAutoFit/>
          </a:bodyPr>
          <a:lstStyle/>
          <a:p>
            <a:pPr eaLnBrk="1" hangingPunct="1"/>
            <a:r>
              <a:rPr lang="en-US" sz="1400" dirty="0" smtClean="0"/>
              <a:t>[1] </a:t>
            </a:r>
            <a:r>
              <a:rPr lang="en-US" altLang="en-US" sz="1100" dirty="0">
                <a:hlinkClick r:id="rId4" action="ppaction://hlinkfile"/>
              </a:rPr>
              <a:t>Agrawal S, Goyal N. Analysis of Thompson sampling for the multi-armed bandit problem[J]. </a:t>
            </a:r>
            <a:r>
              <a:rPr lang="en-US" altLang="en-US" sz="1100" dirty="0" err="1">
                <a:hlinkClick r:id="rId4" action="ppaction://hlinkfile"/>
              </a:rPr>
              <a:t>arXiv</a:t>
            </a:r>
            <a:r>
              <a:rPr lang="en-US" altLang="en-US" sz="1100" dirty="0">
                <a:hlinkClick r:id="rId4" action="ppaction://hlinkfile"/>
              </a:rPr>
              <a:t> preprint arXiv:1111.1797, 2011.</a:t>
            </a:r>
            <a:endParaRPr lang="en-US" altLang="en-US" sz="1100" dirty="0"/>
          </a:p>
        </p:txBody>
      </p:sp>
    </p:spTree>
    <p:extLst>
      <p:ext uri="{BB962C8B-B14F-4D97-AF65-F5344CB8AC3E}">
        <p14:creationId xmlns:p14="http://schemas.microsoft.com/office/powerpoint/2010/main" val="887328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7200" y="358914"/>
            <a:ext cx="7264400" cy="707886"/>
          </a:xfrm>
          <a:prstGeom prst="rect">
            <a:avLst/>
          </a:prstGeom>
        </p:spPr>
        <p:txBody>
          <a:bodyPr wrap="square">
            <a:spAutoFit/>
          </a:bodyPr>
          <a:lstStyle/>
          <a:p>
            <a:r>
              <a:rPr lang="en-US" sz="4000" dirty="0" smtClean="0">
                <a:latin typeface="+mj-lt"/>
                <a:cs typeface="Arial" pitchFamily="34" charset="0"/>
              </a:rPr>
              <a:t>Simple Example</a:t>
            </a:r>
          </a:p>
        </p:txBody>
      </p:sp>
      <p:sp>
        <p:nvSpPr>
          <p:cNvPr id="18" name="矩形 17"/>
          <p:cNvSpPr/>
          <p:nvPr/>
        </p:nvSpPr>
        <p:spPr>
          <a:xfrm>
            <a:off x="6172200" y="3287425"/>
            <a:ext cx="2446134" cy="707886"/>
          </a:xfrm>
          <a:prstGeom prst="rect">
            <a:avLst/>
          </a:prstGeom>
        </p:spPr>
        <p:txBody>
          <a:bodyPr wrap="square">
            <a:spAutoFit/>
          </a:bodyPr>
          <a:lstStyle/>
          <a:p>
            <a:pPr lvl="1">
              <a:buClr>
                <a:srgbClr val="C00000"/>
              </a:buClr>
            </a:pPr>
            <a:endParaRPr lang="en-US" sz="2000" dirty="0" smtClean="0"/>
          </a:p>
          <a:p>
            <a:pPr marL="342900" indent="-342900">
              <a:buClr>
                <a:srgbClr val="C00000"/>
              </a:buClr>
              <a:buFont typeface="Wingdings" pitchFamily="2" charset="2"/>
              <a:buChar char="§"/>
            </a:pPr>
            <a:endParaRPr lang="en-US" sz="2000" dirty="0"/>
          </a:p>
        </p:txBody>
      </p:sp>
      <mc:AlternateContent xmlns:mc="http://schemas.openxmlformats.org/markup-compatibility/2006" xmlns:a14="http://schemas.microsoft.com/office/drawing/2010/main">
        <mc:Choice Requires="a14">
          <p:sp>
            <p:nvSpPr>
              <p:cNvPr id="6" name="矩形 5"/>
              <p:cNvSpPr/>
              <p:nvPr/>
            </p:nvSpPr>
            <p:spPr>
              <a:xfrm>
                <a:off x="457200" y="1674499"/>
                <a:ext cx="7132638" cy="3354701"/>
              </a:xfrm>
              <a:prstGeom prst="rect">
                <a:avLst/>
              </a:prstGeom>
            </p:spPr>
            <p:txBody>
              <a:bodyPr wrap="square">
                <a:spAutoFit/>
              </a:bodyPr>
              <a:lstStyle/>
              <a:p>
                <a:pPr marL="342900" indent="-342900">
                  <a:buFont typeface="Wingdings" pitchFamily="2" charset="2"/>
                  <a:buChar char="§"/>
                </a:pPr>
                <a:r>
                  <a:rPr lang="en-US" sz="2400" dirty="0" smtClean="0"/>
                  <a:t>Coin toss: x   ̴ Bernoulli(</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smtClean="0"/>
                  <a:t>)</a:t>
                </a:r>
              </a:p>
              <a:p>
                <a:pPr marL="342900" indent="-342900">
                  <a:buFont typeface="Wingdings" pitchFamily="2" charset="2"/>
                  <a:buChar char="§"/>
                </a:pPr>
                <a:r>
                  <a:rPr lang="en-US" sz="2400" dirty="0" smtClean="0"/>
                  <a:t>Let’s assume that </a:t>
                </a:r>
              </a:p>
              <a:p>
                <a:pPr marL="800100" lvl="1" indent="-342900">
                  <a:buFont typeface="Wingdings" pitchFamily="2" charset="2"/>
                  <a:buChar char="§"/>
                </a:pP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smtClean="0"/>
                  <a:t>   </a:t>
                </a:r>
                <a:r>
                  <a:rPr lang="en-US" sz="2400" dirty="0"/>
                  <a:t>̴ </a:t>
                </a:r>
                <a:r>
                  <a:rPr lang="en-US" sz="2400" dirty="0" smtClean="0"/>
                  <a:t>Beta(</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𝐻</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𝑇</m:t>
                        </m:r>
                      </m:sub>
                    </m:sSub>
                  </m:oMath>
                </a14:m>
                <a:r>
                  <a:rPr lang="en-US" sz="2400" dirty="0" smtClean="0"/>
                  <a:t>) </a:t>
                </a:r>
              </a:p>
              <a:p>
                <a:pPr marL="800100" lvl="1" indent="-342900">
                  <a:buFont typeface="Wingdings" pitchFamily="2" charset="2"/>
                  <a:buChar char="§"/>
                </a:pPr>
                <a:r>
                  <a:rPr lang="en-US" sz="2400" dirty="0"/>
                  <a:t>P</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rPr>
                      <m:t>)</m:t>
                    </m:r>
                  </m:oMath>
                </a14:m>
                <a:r>
                  <a:rPr lang="en-US" sz="2400" dirty="0" smtClean="0"/>
                  <a:t> </a:t>
                </a:r>
                <a14:m>
                  <m:oMath xmlns:m="http://schemas.openxmlformats.org/officeDocument/2006/math">
                    <m:r>
                      <a:rPr lang="en-US" sz="2400" i="1">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𝜃</m:t>
                        </m:r>
                      </m:e>
                      <m:sup>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𝐻</m:t>
                            </m:r>
                          </m:sub>
                        </m:sSub>
                        <m:r>
                          <a:rPr lang="en-US" sz="2400" b="0" i="1" smtClean="0">
                            <a:latin typeface="Cambria Math" panose="02040503050406030204" pitchFamily="18" charset="0"/>
                          </a:rPr>
                          <m:t>−1</m:t>
                        </m:r>
                      </m:sup>
                    </m:sSup>
                  </m:oMath>
                </a14:m>
                <a:r>
                  <a:rPr lang="en-US" sz="2400" dirty="0" smtClean="0"/>
                  <a: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sup>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𝑇</m:t>
                            </m:r>
                          </m:sub>
                        </m:sSub>
                        <m:r>
                          <a:rPr lang="en-US" sz="2400" b="0" i="1" smtClean="0">
                            <a:latin typeface="Cambria Math" panose="02040503050406030204" pitchFamily="18" charset="0"/>
                          </a:rPr>
                          <m:t>−1</m:t>
                        </m:r>
                      </m:sup>
                    </m:sSup>
                  </m:oMath>
                </a14:m>
                <a:endParaRPr lang="en-US" sz="2400" dirty="0" smtClean="0"/>
              </a:p>
              <a:p>
                <a:pPr marL="800100" lvl="1" indent="-342900">
                  <a:buFont typeface="Wingdings" pitchFamily="2" charset="2"/>
                  <a:buChar char="§"/>
                </a:pPr>
                <a:endParaRPr lang="en-US" sz="2400" dirty="0"/>
              </a:p>
              <a:p>
                <a:pPr marL="800100" lvl="1" indent="-342900">
                  <a:buFont typeface="Wingdings" pitchFamily="2" charset="2"/>
                  <a:buChar char="§"/>
                </a:pPr>
                <a:endParaRPr lang="en-US" sz="2400" dirty="0" smtClean="0"/>
              </a:p>
              <a:p>
                <a:pPr marL="800100" lvl="1" indent="-342900">
                  <a:buFont typeface="Wingdings" pitchFamily="2" charset="2"/>
                  <a:buChar char="§"/>
                </a:pP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e>
                        <m:r>
                          <a:rPr lang="en-US" sz="2400" b="0" i="1" smtClean="0">
                            <a:latin typeface="Cambria Math" panose="02040503050406030204" pitchFamily="18" charset="0"/>
                            <a:ea typeface="Cambria Math" panose="02040503050406030204" pitchFamily="18" charset="0"/>
                          </a:rPr>
                          <m:t>𝑋</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e>
                          <m:e>
                            <m:r>
                              <a:rPr lang="en-US" sz="2400" i="1">
                                <a:latin typeface="Cambria Math" panose="02040503050406030204" pitchFamily="18" charset="0"/>
                                <a:ea typeface="Cambria Math" panose="02040503050406030204" pitchFamily="18" charset="0"/>
                              </a:rPr>
                              <m:t>𝜃</m:t>
                            </m:r>
                          </m:e>
                        </m:d>
                        <m:r>
                          <a:rPr lang="en-US" sz="2400" i="1">
                            <a:latin typeface="Cambria Math" panose="02040503050406030204" pitchFamily="18" charset="0"/>
                            <a:ea typeface="Cambria Math" panose="02040503050406030204" pitchFamily="18" charset="0"/>
                          </a:rPr>
                          <m:t>𝑃</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num>
                      <m:den>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𝜃</m:t>
                            </m:r>
                          </m:sub>
                          <m:sup/>
                          <m:e>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e>
                        </m:nary>
                      </m:den>
                    </m:f>
                  </m:oMath>
                </a14:m>
                <a:endParaRPr lang="en-US" sz="2400" dirty="0"/>
              </a:p>
              <a:p>
                <a:pPr marL="1257300" lvl="2" indent="-342900">
                  <a:buFont typeface="Wingdings" panose="05000000000000000000"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57200" y="1674499"/>
                <a:ext cx="7132638" cy="3354701"/>
              </a:xfrm>
              <a:prstGeom prst="rect">
                <a:avLst/>
              </a:prstGeom>
              <a:blipFill rotWithShape="0">
                <a:blip r:embed="rId3"/>
                <a:stretch>
                  <a:fillRect l="-1111" t="-1455"/>
                </a:stretch>
              </a:blipFill>
            </p:spPr>
            <p:txBody>
              <a:bodyPr/>
              <a:lstStyle/>
              <a:p>
                <a:r>
                  <a:rPr lang="en-US">
                    <a:noFill/>
                  </a:rPr>
                  <a:t> </a:t>
                </a:r>
              </a:p>
            </p:txBody>
          </p:sp>
        </mc:Fallback>
      </mc:AlternateContent>
      <p:pic>
        <p:nvPicPr>
          <p:cNvPr id="1026" name="Picture 2" descr="http://www.henrypayne.com/wp-content/uploads/2012/02/0227_PrimaryCoinFlip_UFSGR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672" y="4347862"/>
            <a:ext cx="2633662" cy="20013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p:cNvSpPr/>
          <p:nvPr/>
        </p:nvSpPr>
        <p:spPr>
          <a:xfrm>
            <a:off x="1447800" y="4762400"/>
            <a:ext cx="1314450" cy="307291"/>
          </a:xfrm>
          <a:prstGeom prst="wedgeRectCallout">
            <a:avLst>
              <a:gd name="adj1" fmla="val -20951"/>
              <a:gd name="adj2" fmla="val -13091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Posterior</a:t>
            </a:r>
            <a:endParaRPr lang="en-US" dirty="0"/>
          </a:p>
        </p:txBody>
      </p:sp>
      <p:sp>
        <p:nvSpPr>
          <p:cNvPr id="13" name="Rectangular Callout 12"/>
          <p:cNvSpPr/>
          <p:nvPr/>
        </p:nvSpPr>
        <p:spPr>
          <a:xfrm>
            <a:off x="4023519" y="3549075"/>
            <a:ext cx="973571" cy="237101"/>
          </a:xfrm>
          <a:prstGeom prst="wedgeRectCallout">
            <a:avLst>
              <a:gd name="adj1" fmla="val -63992"/>
              <a:gd name="adj2" fmla="val 12871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Prior</a:t>
            </a:r>
            <a:endParaRPr lang="en-US" dirty="0"/>
          </a:p>
        </p:txBody>
      </p:sp>
      <p:sp>
        <p:nvSpPr>
          <p:cNvPr id="2" name="Rectangle 1"/>
          <p:cNvSpPr/>
          <p:nvPr/>
        </p:nvSpPr>
        <p:spPr>
          <a:xfrm>
            <a:off x="4023519" y="4074114"/>
            <a:ext cx="2979534" cy="400110"/>
          </a:xfrm>
          <a:prstGeom prst="rect">
            <a:avLst/>
          </a:prstGeom>
        </p:spPr>
        <p:txBody>
          <a:bodyPr wrap="none">
            <a:spAutoFit/>
          </a:bodyPr>
          <a:lstStyle/>
          <a:p>
            <a:pPr lvl="1">
              <a:buClr>
                <a:srgbClr val="C00000"/>
              </a:buClr>
            </a:pPr>
            <a:r>
              <a:rPr lang="en-US" sz="2000" dirty="0">
                <a:solidFill>
                  <a:schemeClr val="tx2">
                    <a:lumMod val="60000"/>
                    <a:lumOff val="40000"/>
                  </a:schemeClr>
                </a:solidFill>
              </a:rPr>
              <a:t>The prior is conjugate!</a:t>
            </a:r>
          </a:p>
        </p:txBody>
      </p:sp>
      <p:sp>
        <p:nvSpPr>
          <p:cNvPr id="10" name="Rectangular Callout 9"/>
          <p:cNvSpPr/>
          <p:nvPr/>
        </p:nvSpPr>
        <p:spPr>
          <a:xfrm>
            <a:off x="3520266" y="2255729"/>
            <a:ext cx="2042334" cy="335071"/>
          </a:xfrm>
          <a:prstGeom prst="wedgeRectCallout">
            <a:avLst>
              <a:gd name="adj1" fmla="val -52751"/>
              <a:gd name="adj2" fmla="val 7140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Beta distribution</a:t>
            </a:r>
            <a:endParaRPr lang="en-US" dirty="0"/>
          </a:p>
        </p:txBody>
      </p:sp>
    </p:spTree>
    <p:extLst>
      <p:ext uri="{BB962C8B-B14F-4D97-AF65-F5344CB8AC3E}">
        <p14:creationId xmlns:p14="http://schemas.microsoft.com/office/powerpoint/2010/main" val="1743944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mc:AlternateContent xmlns:mc="http://schemas.openxmlformats.org/markup-compatibility/2006" xmlns:a14="http://schemas.microsoft.com/office/drawing/2010/main">
        <mc:Choice Requires="a14">
          <p:sp>
            <p:nvSpPr>
              <p:cNvPr id="6" name="矩形 5"/>
              <p:cNvSpPr/>
              <p:nvPr/>
            </p:nvSpPr>
            <p:spPr>
              <a:xfrm>
                <a:off x="738981" y="1600200"/>
                <a:ext cx="7132638" cy="1938992"/>
              </a:xfrm>
              <a:prstGeom prst="rect">
                <a:avLst/>
              </a:prstGeom>
            </p:spPr>
            <p:txBody>
              <a:bodyPr wrap="square">
                <a:spAutoFit/>
              </a:bodyPr>
              <a:lstStyle/>
              <a:p>
                <a:pPr marL="342900" lvl="1" indent="-342900">
                  <a:buClr>
                    <a:schemeClr val="tx1"/>
                  </a:buClr>
                  <a:buFont typeface="Wingdings" pitchFamily="2" charset="2"/>
                  <a:buChar char="§"/>
                </a:pPr>
                <a:r>
                  <a:rPr lang="en-US" sz="2400" dirty="0" smtClean="0"/>
                  <a:t>Theorem [Emilie et al. 2012]</a:t>
                </a:r>
              </a:p>
              <a:p>
                <a:pPr marL="800100" lvl="2" indent="-342900">
                  <a:buClr>
                    <a:schemeClr val="tx1"/>
                  </a:buClr>
                  <a:buFont typeface="Wingdings" pitchFamily="2" charset="2"/>
                  <a:buChar char="§"/>
                </a:pPr>
                <a:r>
                  <a:rPr lang="en-US" sz="2400" dirty="0" smtClean="0"/>
                  <a:t>Initially assumes arm </a:t>
                </a:r>
                <a14:m>
                  <m:oMath xmlns:m="http://schemas.openxmlformats.org/officeDocument/2006/math">
                    <m:r>
                      <a:rPr lang="en-US" sz="2400" b="1" i="1" smtClean="0">
                        <a:latin typeface="Cambria Math" panose="02040503050406030204" pitchFamily="18" charset="0"/>
                      </a:rPr>
                      <m:t>𝒊</m:t>
                    </m:r>
                  </m:oMath>
                </a14:m>
                <a:r>
                  <a:rPr lang="en-US" sz="2400" b="1" dirty="0" smtClean="0"/>
                  <a:t> </a:t>
                </a:r>
                <a:r>
                  <a:rPr lang="en-US" sz="2400" dirty="0" smtClean="0"/>
                  <a:t>with prior Beta(1,1) on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rPr>
                          <m:t>𝒊</m:t>
                        </m:r>
                      </m:sub>
                    </m:sSub>
                  </m:oMath>
                </a14:m>
                <a:endParaRPr lang="en-US" sz="2400" b="1" dirty="0" smtClean="0"/>
              </a:p>
              <a:p>
                <a:pPr marL="800100" lvl="2" indent="-342900">
                  <a:buClr>
                    <a:schemeClr val="tx1"/>
                  </a:buClr>
                  <a:buFont typeface="Wingdings" pitchFamily="2" charset="2"/>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oMath>
                </a14:m>
                <a:r>
                  <a:rPr lang="en-US" sz="2400" dirty="0" smtClean="0"/>
                  <a:t> =  #“Success”,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𝑖</m:t>
                        </m:r>
                      </m:sub>
                    </m:sSub>
                  </m:oMath>
                </a14:m>
                <a:r>
                  <a:rPr lang="en-US" sz="2400" dirty="0" smtClean="0"/>
                  <a:t>= #“Failure”</a:t>
                </a:r>
              </a:p>
              <a:p>
                <a:pPr marL="800100" lvl="2" indent="-342900">
                  <a:buClr>
                    <a:schemeClr val="tx1"/>
                  </a:buClr>
                  <a:buFont typeface="Wingdings" pitchFamily="2" charset="2"/>
                  <a:buChar char="§"/>
                </a:pPr>
                <a:endParaRPr lang="en-US" sz="2400" dirty="0" smtClean="0"/>
              </a:p>
              <a:p>
                <a:pPr marL="342900" indent="-342900">
                  <a:buClr>
                    <a:schemeClr val="tx1"/>
                  </a:buClr>
                  <a:buFont typeface="Wingdings" pitchFamily="2" charset="2"/>
                  <a:buChar char="§"/>
                </a:pPr>
                <a:endParaRPr 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38981" y="1600200"/>
                <a:ext cx="7132638" cy="1938992"/>
              </a:xfrm>
              <a:prstGeom prst="rect">
                <a:avLst/>
              </a:prstGeom>
              <a:blipFill rotWithShape="0">
                <a:blip r:embed="rId3"/>
                <a:stretch>
                  <a:fillRect l="-1111" t="-2516"/>
                </a:stretch>
              </a:blipFill>
            </p:spPr>
            <p:txBody>
              <a:bodyPr/>
              <a:lstStyle/>
              <a:p>
                <a:r>
                  <a:rPr lang="en-US">
                    <a:noFill/>
                  </a:rPr>
                  <a:t> </a:t>
                </a:r>
              </a:p>
            </p:txBody>
          </p:sp>
        </mc:Fallback>
      </mc:AlternateContent>
      <p:pic>
        <p:nvPicPr>
          <p:cNvPr id="2" name="Picture 1"/>
          <p:cNvPicPr>
            <a:picLocks noChangeAspect="1"/>
          </p:cNvPicPr>
          <p:nvPr/>
        </p:nvPicPr>
        <p:blipFill rotWithShape="1">
          <a:blip r:embed="rId4"/>
          <a:srcRect r="11784"/>
          <a:stretch/>
        </p:blipFill>
        <p:spPr>
          <a:xfrm>
            <a:off x="977521" y="2788736"/>
            <a:ext cx="6655558" cy="2377072"/>
          </a:xfrm>
          <a:prstGeom prst="rect">
            <a:avLst/>
          </a:prstGeom>
        </p:spPr>
      </p:pic>
    </p:spTree>
    <p:extLst>
      <p:ext uri="{BB962C8B-B14F-4D97-AF65-F5344CB8AC3E}">
        <p14:creationId xmlns:p14="http://schemas.microsoft.com/office/powerpoint/2010/main" val="2136313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3" name="Rounded Rectangle 2"/>
          <p:cNvSpPr/>
          <p:nvPr/>
        </p:nvSpPr>
        <p:spPr>
          <a:xfrm>
            <a:off x="1143000" y="5195796"/>
            <a:ext cx="15240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Arm 1</a:t>
            </a:r>
            <a:endParaRPr lang="en-US" dirty="0"/>
          </a:p>
        </p:txBody>
      </p:sp>
      <p:sp>
        <p:nvSpPr>
          <p:cNvPr id="8" name="Rounded Rectangle 7"/>
          <p:cNvSpPr/>
          <p:nvPr/>
        </p:nvSpPr>
        <p:spPr>
          <a:xfrm>
            <a:off x="3352800" y="5195796"/>
            <a:ext cx="1524000"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Arm 2</a:t>
            </a:r>
            <a:endParaRPr lang="en-US" dirty="0"/>
          </a:p>
        </p:txBody>
      </p:sp>
      <p:sp>
        <p:nvSpPr>
          <p:cNvPr id="9" name="Rounded Rectangle 8"/>
          <p:cNvSpPr/>
          <p:nvPr/>
        </p:nvSpPr>
        <p:spPr>
          <a:xfrm>
            <a:off x="5638800" y="5195796"/>
            <a:ext cx="1524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Arm 3</a:t>
            </a:r>
            <a:endParaRPr lang="en-US" dirty="0"/>
          </a:p>
        </p:txBody>
      </p:sp>
      <p:sp>
        <p:nvSpPr>
          <p:cNvPr id="4" name="Rectangle 3"/>
          <p:cNvSpPr/>
          <p:nvPr/>
        </p:nvSpPr>
        <p:spPr>
          <a:xfrm>
            <a:off x="1351639" y="4819640"/>
            <a:ext cx="1041439" cy="369332"/>
          </a:xfrm>
          <a:prstGeom prst="rect">
            <a:avLst/>
          </a:prstGeom>
        </p:spPr>
        <p:txBody>
          <a:bodyPr wrap="none">
            <a:spAutoFit/>
          </a:bodyPr>
          <a:lstStyle/>
          <a:p>
            <a:r>
              <a:rPr lang="en-US" dirty="0"/>
              <a:t>Beta(1,1)</a:t>
            </a:r>
          </a:p>
        </p:txBody>
      </p:sp>
      <p:sp>
        <p:nvSpPr>
          <p:cNvPr id="11" name="Rectangle 10"/>
          <p:cNvSpPr/>
          <p:nvPr/>
        </p:nvSpPr>
        <p:spPr>
          <a:xfrm>
            <a:off x="3594080" y="4800600"/>
            <a:ext cx="1041439" cy="369332"/>
          </a:xfrm>
          <a:prstGeom prst="rect">
            <a:avLst/>
          </a:prstGeom>
        </p:spPr>
        <p:txBody>
          <a:bodyPr wrap="none">
            <a:spAutoFit/>
          </a:bodyPr>
          <a:lstStyle/>
          <a:p>
            <a:r>
              <a:rPr lang="en-US" dirty="0"/>
              <a:t>Beta(1,1)</a:t>
            </a:r>
          </a:p>
        </p:txBody>
      </p:sp>
      <p:sp>
        <p:nvSpPr>
          <p:cNvPr id="12" name="Rectangle 11"/>
          <p:cNvSpPr/>
          <p:nvPr/>
        </p:nvSpPr>
        <p:spPr>
          <a:xfrm>
            <a:off x="5800127" y="4826464"/>
            <a:ext cx="1041439" cy="369332"/>
          </a:xfrm>
          <a:prstGeom prst="rect">
            <a:avLst/>
          </a:prstGeom>
        </p:spPr>
        <p:txBody>
          <a:bodyPr wrap="none">
            <a:spAutoFit/>
          </a:bodyPr>
          <a:lstStyle/>
          <a:p>
            <a:r>
              <a:rPr lang="en-US" dirty="0"/>
              <a:t>Beta(1,1)</a:t>
            </a:r>
          </a:p>
        </p:txBody>
      </p:sp>
      <p:sp>
        <p:nvSpPr>
          <p:cNvPr id="15" name="TextBox 14"/>
          <p:cNvSpPr txBox="1"/>
          <p:nvPr/>
        </p:nvSpPr>
        <p:spPr>
          <a:xfrm>
            <a:off x="838200" y="2057400"/>
            <a:ext cx="7033419" cy="461665"/>
          </a:xfrm>
          <a:prstGeom prst="rect">
            <a:avLst/>
          </a:prstGeom>
          <a:noFill/>
        </p:spPr>
        <p:txBody>
          <a:bodyPr wrap="square" rtlCol="0">
            <a:spAutoFit/>
          </a:bodyPr>
          <a:lstStyle/>
          <a:p>
            <a:pPr marL="342900" indent="-342900">
              <a:buFont typeface="Wingdings" panose="05000000000000000000" pitchFamily="2" charset="2"/>
              <a:buChar char="§"/>
            </a:pPr>
            <a:r>
              <a:rPr lang="en-US" sz="2400" dirty="0" smtClean="0"/>
              <a:t> Initialization</a:t>
            </a:r>
            <a:endParaRPr lang="en-US" sz="2400" dirty="0"/>
          </a:p>
        </p:txBody>
      </p:sp>
    </p:spTree>
    <p:extLst>
      <p:ext uri="{BB962C8B-B14F-4D97-AF65-F5344CB8AC3E}">
        <p14:creationId xmlns:p14="http://schemas.microsoft.com/office/powerpoint/2010/main" val="42804929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3" name="Rounded Rectangle 2"/>
          <p:cNvSpPr/>
          <p:nvPr/>
        </p:nvSpPr>
        <p:spPr>
          <a:xfrm>
            <a:off x="1143000" y="5195796"/>
            <a:ext cx="15240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Arm 1</a:t>
            </a:r>
            <a:endParaRPr lang="en-US" dirty="0"/>
          </a:p>
        </p:txBody>
      </p:sp>
      <p:sp>
        <p:nvSpPr>
          <p:cNvPr id="8" name="Rounded Rectangle 7"/>
          <p:cNvSpPr/>
          <p:nvPr/>
        </p:nvSpPr>
        <p:spPr>
          <a:xfrm>
            <a:off x="3352800" y="5195796"/>
            <a:ext cx="1524000"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Arm 2</a:t>
            </a:r>
            <a:endParaRPr lang="en-US" dirty="0"/>
          </a:p>
        </p:txBody>
      </p:sp>
      <p:sp>
        <p:nvSpPr>
          <p:cNvPr id="9" name="Rounded Rectangle 8"/>
          <p:cNvSpPr/>
          <p:nvPr/>
        </p:nvSpPr>
        <p:spPr>
          <a:xfrm>
            <a:off x="5638800" y="5195796"/>
            <a:ext cx="1524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Arm 3</a:t>
            </a:r>
            <a:endParaRPr lang="en-US" dirty="0"/>
          </a:p>
        </p:txBody>
      </p:sp>
      <p:sp>
        <p:nvSpPr>
          <p:cNvPr id="4" name="Rectangle 3"/>
          <p:cNvSpPr/>
          <p:nvPr/>
        </p:nvSpPr>
        <p:spPr>
          <a:xfrm>
            <a:off x="1351639" y="4819640"/>
            <a:ext cx="1041439" cy="369332"/>
          </a:xfrm>
          <a:prstGeom prst="rect">
            <a:avLst/>
          </a:prstGeom>
        </p:spPr>
        <p:txBody>
          <a:bodyPr wrap="none">
            <a:spAutoFit/>
          </a:bodyPr>
          <a:lstStyle/>
          <a:p>
            <a:r>
              <a:rPr lang="en-US" dirty="0"/>
              <a:t>Beta(1,1)</a:t>
            </a:r>
          </a:p>
        </p:txBody>
      </p:sp>
      <p:sp>
        <p:nvSpPr>
          <p:cNvPr id="11" name="Rectangle 10"/>
          <p:cNvSpPr/>
          <p:nvPr/>
        </p:nvSpPr>
        <p:spPr>
          <a:xfrm>
            <a:off x="3594080" y="4800600"/>
            <a:ext cx="1041439" cy="369332"/>
          </a:xfrm>
          <a:prstGeom prst="rect">
            <a:avLst/>
          </a:prstGeom>
        </p:spPr>
        <p:txBody>
          <a:bodyPr wrap="none">
            <a:spAutoFit/>
          </a:bodyPr>
          <a:lstStyle/>
          <a:p>
            <a:r>
              <a:rPr lang="en-US" dirty="0"/>
              <a:t>Beta(1,1)</a:t>
            </a:r>
          </a:p>
        </p:txBody>
      </p:sp>
      <p:sp>
        <p:nvSpPr>
          <p:cNvPr id="12" name="Rectangle 11"/>
          <p:cNvSpPr/>
          <p:nvPr/>
        </p:nvSpPr>
        <p:spPr>
          <a:xfrm>
            <a:off x="5800127" y="4826464"/>
            <a:ext cx="1041439" cy="369332"/>
          </a:xfrm>
          <a:prstGeom prst="rect">
            <a:avLst/>
          </a:prstGeom>
        </p:spPr>
        <p:txBody>
          <a:bodyPr wrap="none">
            <a:spAutoFit/>
          </a:bodyPr>
          <a:lstStyle/>
          <a:p>
            <a:r>
              <a:rPr lang="en-US" dirty="0"/>
              <a:t>Beta(1,1)</a:t>
            </a:r>
          </a:p>
        </p:txBody>
      </p:sp>
      <p:sp>
        <p:nvSpPr>
          <p:cNvPr id="2" name="TextBox 1"/>
          <p:cNvSpPr txBox="1"/>
          <p:nvPr/>
        </p:nvSpPr>
        <p:spPr>
          <a:xfrm>
            <a:off x="356576" y="4457132"/>
            <a:ext cx="7796824" cy="369332"/>
          </a:xfrm>
          <a:prstGeom prst="rect">
            <a:avLst/>
          </a:prstGeom>
          <a:noFill/>
        </p:spPr>
        <p:txBody>
          <a:bodyPr wrap="square" rtlCol="0">
            <a:spAutoFit/>
          </a:bodyPr>
          <a:lstStyle/>
          <a:p>
            <a:r>
              <a:rPr lang="en-US" dirty="0" smtClean="0"/>
              <a:t>X                    0.7                                       0.2                                    0.4</a:t>
            </a:r>
            <a:endParaRPr lang="en-US" dirty="0"/>
          </a:p>
        </p:txBody>
      </p:sp>
      <p:sp>
        <p:nvSpPr>
          <p:cNvPr id="13" name="TextBox 12"/>
          <p:cNvSpPr txBox="1"/>
          <p:nvPr/>
        </p:nvSpPr>
        <p:spPr>
          <a:xfrm>
            <a:off x="838200" y="2057400"/>
            <a:ext cx="7033419" cy="1200329"/>
          </a:xfrm>
          <a:prstGeom prst="rect">
            <a:avLst/>
          </a:prstGeom>
          <a:noFill/>
        </p:spPr>
        <p:txBody>
          <a:bodyPr wrap="square" rtlCol="0">
            <a:spAutoFit/>
          </a:bodyPr>
          <a:lstStyle/>
          <a:p>
            <a:pPr marL="342900" indent="-342900">
              <a:buFont typeface="Wingdings" panose="05000000000000000000" pitchFamily="2" charset="2"/>
              <a:buChar char="§"/>
            </a:pPr>
            <a:r>
              <a:rPr lang="en-US" sz="2400" dirty="0" smtClean="0"/>
              <a:t> For each round:</a:t>
            </a:r>
          </a:p>
          <a:p>
            <a:pPr marL="800100" lvl="1" indent="-342900">
              <a:buFont typeface="Wingdings" panose="05000000000000000000" pitchFamily="2" charset="2"/>
              <a:buChar char="§"/>
            </a:pPr>
            <a:r>
              <a:rPr lang="en-US" sz="2400" dirty="0" smtClean="0"/>
              <a:t>Sample random variable X from each arm’s Beta Distribution</a:t>
            </a:r>
            <a:endParaRPr lang="en-US" sz="2400" dirty="0"/>
          </a:p>
        </p:txBody>
      </p:sp>
    </p:spTree>
    <p:extLst>
      <p:ext uri="{BB962C8B-B14F-4D97-AF65-F5344CB8AC3E}">
        <p14:creationId xmlns:p14="http://schemas.microsoft.com/office/powerpoint/2010/main" val="2577660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8200" y="4267200"/>
            <a:ext cx="2209800" cy="1752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3" name="Rounded Rectangle 2"/>
          <p:cNvSpPr/>
          <p:nvPr/>
        </p:nvSpPr>
        <p:spPr>
          <a:xfrm>
            <a:off x="1143000" y="5195796"/>
            <a:ext cx="15240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Arm 1</a:t>
            </a:r>
            <a:endParaRPr lang="en-US" dirty="0"/>
          </a:p>
        </p:txBody>
      </p:sp>
      <p:sp>
        <p:nvSpPr>
          <p:cNvPr id="8" name="Rounded Rectangle 7"/>
          <p:cNvSpPr/>
          <p:nvPr/>
        </p:nvSpPr>
        <p:spPr>
          <a:xfrm>
            <a:off x="3352800" y="5195796"/>
            <a:ext cx="1524000"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Arm 2</a:t>
            </a:r>
            <a:endParaRPr lang="en-US" dirty="0"/>
          </a:p>
        </p:txBody>
      </p:sp>
      <p:sp>
        <p:nvSpPr>
          <p:cNvPr id="9" name="Rounded Rectangle 8"/>
          <p:cNvSpPr/>
          <p:nvPr/>
        </p:nvSpPr>
        <p:spPr>
          <a:xfrm>
            <a:off x="5638800" y="5195796"/>
            <a:ext cx="1524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Arm 3</a:t>
            </a:r>
            <a:endParaRPr lang="en-US" dirty="0"/>
          </a:p>
        </p:txBody>
      </p:sp>
      <p:sp>
        <p:nvSpPr>
          <p:cNvPr id="4" name="Rectangle 3"/>
          <p:cNvSpPr/>
          <p:nvPr/>
        </p:nvSpPr>
        <p:spPr>
          <a:xfrm>
            <a:off x="1351639" y="4819640"/>
            <a:ext cx="1041439" cy="369332"/>
          </a:xfrm>
          <a:prstGeom prst="rect">
            <a:avLst/>
          </a:prstGeom>
        </p:spPr>
        <p:txBody>
          <a:bodyPr wrap="none">
            <a:spAutoFit/>
          </a:bodyPr>
          <a:lstStyle/>
          <a:p>
            <a:r>
              <a:rPr lang="en-US" dirty="0"/>
              <a:t>Beta(1,1)</a:t>
            </a:r>
          </a:p>
        </p:txBody>
      </p:sp>
      <p:sp>
        <p:nvSpPr>
          <p:cNvPr id="11" name="Rectangle 10"/>
          <p:cNvSpPr/>
          <p:nvPr/>
        </p:nvSpPr>
        <p:spPr>
          <a:xfrm>
            <a:off x="3594080" y="4800600"/>
            <a:ext cx="1041439" cy="369332"/>
          </a:xfrm>
          <a:prstGeom prst="rect">
            <a:avLst/>
          </a:prstGeom>
        </p:spPr>
        <p:txBody>
          <a:bodyPr wrap="none">
            <a:spAutoFit/>
          </a:bodyPr>
          <a:lstStyle/>
          <a:p>
            <a:r>
              <a:rPr lang="en-US" dirty="0"/>
              <a:t>Beta(1,1)</a:t>
            </a:r>
          </a:p>
        </p:txBody>
      </p:sp>
      <p:sp>
        <p:nvSpPr>
          <p:cNvPr id="12" name="Rectangle 11"/>
          <p:cNvSpPr/>
          <p:nvPr/>
        </p:nvSpPr>
        <p:spPr>
          <a:xfrm>
            <a:off x="5800127" y="4826464"/>
            <a:ext cx="1041439" cy="369332"/>
          </a:xfrm>
          <a:prstGeom prst="rect">
            <a:avLst/>
          </a:prstGeom>
        </p:spPr>
        <p:txBody>
          <a:bodyPr wrap="none">
            <a:spAutoFit/>
          </a:bodyPr>
          <a:lstStyle/>
          <a:p>
            <a:r>
              <a:rPr lang="en-US" dirty="0"/>
              <a:t>Beta(1,1)</a:t>
            </a:r>
          </a:p>
        </p:txBody>
      </p:sp>
      <p:sp>
        <p:nvSpPr>
          <p:cNvPr id="2" name="TextBox 1"/>
          <p:cNvSpPr txBox="1"/>
          <p:nvPr/>
        </p:nvSpPr>
        <p:spPr>
          <a:xfrm>
            <a:off x="356576" y="4457132"/>
            <a:ext cx="7796824" cy="369332"/>
          </a:xfrm>
          <a:prstGeom prst="rect">
            <a:avLst/>
          </a:prstGeom>
          <a:noFill/>
        </p:spPr>
        <p:txBody>
          <a:bodyPr wrap="square" rtlCol="0">
            <a:spAutoFit/>
          </a:bodyPr>
          <a:lstStyle/>
          <a:p>
            <a:r>
              <a:rPr lang="en-US" dirty="0" smtClean="0"/>
              <a:t>X                    0.7                                       0.2                                    0.4</a:t>
            </a:r>
            <a:endParaRPr lang="en-US" dirty="0"/>
          </a:p>
        </p:txBody>
      </p:sp>
      <p:sp>
        <p:nvSpPr>
          <p:cNvPr id="13" name="TextBox 12"/>
          <p:cNvSpPr txBox="1"/>
          <p:nvPr/>
        </p:nvSpPr>
        <p:spPr>
          <a:xfrm>
            <a:off x="838200" y="1752600"/>
            <a:ext cx="7033419" cy="1569660"/>
          </a:xfrm>
          <a:prstGeom prst="rect">
            <a:avLst/>
          </a:prstGeom>
          <a:noFill/>
        </p:spPr>
        <p:txBody>
          <a:bodyPr wrap="square" rtlCol="0">
            <a:spAutoFit/>
          </a:bodyPr>
          <a:lstStyle/>
          <a:p>
            <a:pPr marL="342900" indent="-342900">
              <a:buFont typeface="Wingdings" panose="05000000000000000000" pitchFamily="2" charset="2"/>
              <a:buChar char="§"/>
            </a:pPr>
            <a:r>
              <a:rPr lang="en-US" sz="2400" dirty="0" smtClean="0"/>
              <a:t> For each round:</a:t>
            </a:r>
          </a:p>
          <a:p>
            <a:pPr marL="800100" lvl="1" indent="-342900">
              <a:buFont typeface="Wingdings" panose="05000000000000000000" pitchFamily="2" charset="2"/>
              <a:buChar char="§"/>
            </a:pPr>
            <a:r>
              <a:rPr lang="en-US" sz="2400" dirty="0" smtClean="0"/>
              <a:t>Sample random variable X from each arm’s Beta Distribution</a:t>
            </a:r>
          </a:p>
          <a:p>
            <a:pPr marL="800100" lvl="1" indent="-342900">
              <a:buFont typeface="Wingdings" panose="05000000000000000000" pitchFamily="2" charset="2"/>
              <a:buChar char="§"/>
            </a:pPr>
            <a:r>
              <a:rPr lang="en-US" sz="2400" dirty="0" smtClean="0"/>
              <a:t>Select the arm with largest X</a:t>
            </a:r>
            <a:endParaRPr lang="en-US" sz="2400" dirty="0"/>
          </a:p>
        </p:txBody>
      </p:sp>
    </p:spTree>
    <p:extLst>
      <p:ext uri="{BB962C8B-B14F-4D97-AF65-F5344CB8AC3E}">
        <p14:creationId xmlns:p14="http://schemas.microsoft.com/office/powerpoint/2010/main" val="2128648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36538"/>
            <a:ext cx="6096000" cy="1143000"/>
          </a:xfrm>
        </p:spPr>
        <p:txBody>
          <a:bodyPr/>
          <a:lstStyle/>
          <a:p>
            <a:pPr algn="l"/>
            <a:r>
              <a:rPr lang="en-US" altLang="en-US" sz="4000" smtClean="0"/>
              <a:t>Approach: Multi-armed Bandit Algorithm</a:t>
            </a:r>
          </a:p>
        </p:txBody>
      </p:sp>
      <p:sp>
        <p:nvSpPr>
          <p:cNvPr id="21507" name="Content Placeholder 1"/>
          <p:cNvSpPr>
            <a:spLocks noGrp="1"/>
          </p:cNvSpPr>
          <p:nvPr>
            <p:ph idx="1"/>
          </p:nvPr>
        </p:nvSpPr>
        <p:spPr>
          <a:xfrm>
            <a:off x="457200" y="1981200"/>
            <a:ext cx="4572000" cy="3886200"/>
          </a:xfrm>
        </p:spPr>
        <p:txBody>
          <a:bodyPr/>
          <a:lstStyle/>
          <a:p>
            <a:pPr>
              <a:buFont typeface="Wingdings" panose="05000000000000000000" pitchFamily="2" charset="2"/>
              <a:buChar char="§"/>
            </a:pPr>
            <a:r>
              <a:rPr lang="en-US" altLang="en-US" sz="2400" smtClean="0"/>
              <a:t>A gambler walks into a casino</a:t>
            </a:r>
          </a:p>
          <a:p>
            <a:pPr>
              <a:buFont typeface="Wingdings" panose="05000000000000000000" pitchFamily="2" charset="2"/>
              <a:buChar char="§"/>
            </a:pPr>
            <a:r>
              <a:rPr lang="en-US" altLang="en-US" sz="2400" smtClean="0"/>
              <a:t>A row of slot machines providing a random rewards</a:t>
            </a:r>
          </a:p>
        </p:txBody>
      </p:sp>
      <p:pic>
        <p:nvPicPr>
          <p:cNvPr id="21508" name="Picture 2"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088" y="2209800"/>
            <a:ext cx="31972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33413" y="4191000"/>
            <a:ext cx="4516437" cy="830263"/>
          </a:xfrm>
          <a:prstGeom prst="rect">
            <a:avLst/>
          </a:prstGeom>
        </p:spPr>
        <p:txBody>
          <a:bodyPr>
            <a:spAutoFit/>
          </a:bodyPr>
          <a:lstStyle/>
          <a:p>
            <a:pPr>
              <a:defRPr/>
            </a:pPr>
            <a:r>
              <a:rPr lang="en-US" sz="2400" dirty="0">
                <a:solidFill>
                  <a:schemeClr val="tx2">
                    <a:lumMod val="60000"/>
                    <a:lumOff val="40000"/>
                  </a:schemeClr>
                </a:solidFill>
              </a:rPr>
              <a:t>Objective: Maximize the sum of rewards(Money)!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8200" y="4267200"/>
            <a:ext cx="2209800" cy="1752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3" name="Rounded Rectangle 2"/>
          <p:cNvSpPr/>
          <p:nvPr/>
        </p:nvSpPr>
        <p:spPr>
          <a:xfrm>
            <a:off x="1143000" y="5195796"/>
            <a:ext cx="15240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Arm 1</a:t>
            </a:r>
            <a:endParaRPr lang="en-US" dirty="0"/>
          </a:p>
        </p:txBody>
      </p:sp>
      <p:sp>
        <p:nvSpPr>
          <p:cNvPr id="8" name="Rounded Rectangle 7"/>
          <p:cNvSpPr/>
          <p:nvPr/>
        </p:nvSpPr>
        <p:spPr>
          <a:xfrm>
            <a:off x="3352800" y="5195796"/>
            <a:ext cx="1524000"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Arm 2</a:t>
            </a:r>
            <a:endParaRPr lang="en-US" dirty="0"/>
          </a:p>
        </p:txBody>
      </p:sp>
      <p:sp>
        <p:nvSpPr>
          <p:cNvPr id="9" name="Rounded Rectangle 8"/>
          <p:cNvSpPr/>
          <p:nvPr/>
        </p:nvSpPr>
        <p:spPr>
          <a:xfrm>
            <a:off x="5638800" y="5195796"/>
            <a:ext cx="1524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Arm 3</a:t>
            </a:r>
            <a:endParaRPr lang="en-US" dirty="0"/>
          </a:p>
        </p:txBody>
      </p:sp>
      <p:sp>
        <p:nvSpPr>
          <p:cNvPr id="4" name="Rectangle 3"/>
          <p:cNvSpPr/>
          <p:nvPr/>
        </p:nvSpPr>
        <p:spPr>
          <a:xfrm>
            <a:off x="1351639" y="4819640"/>
            <a:ext cx="1041439" cy="369332"/>
          </a:xfrm>
          <a:prstGeom prst="rect">
            <a:avLst/>
          </a:prstGeom>
        </p:spPr>
        <p:txBody>
          <a:bodyPr wrap="none">
            <a:spAutoFit/>
          </a:bodyPr>
          <a:lstStyle/>
          <a:p>
            <a:r>
              <a:rPr lang="en-US" dirty="0"/>
              <a:t>Beta(1,1)</a:t>
            </a:r>
          </a:p>
        </p:txBody>
      </p:sp>
      <p:sp>
        <p:nvSpPr>
          <p:cNvPr id="11" name="Rectangle 10"/>
          <p:cNvSpPr/>
          <p:nvPr/>
        </p:nvSpPr>
        <p:spPr>
          <a:xfrm>
            <a:off x="3594080" y="4800600"/>
            <a:ext cx="1041439" cy="369332"/>
          </a:xfrm>
          <a:prstGeom prst="rect">
            <a:avLst/>
          </a:prstGeom>
        </p:spPr>
        <p:txBody>
          <a:bodyPr wrap="none">
            <a:spAutoFit/>
          </a:bodyPr>
          <a:lstStyle/>
          <a:p>
            <a:r>
              <a:rPr lang="en-US" dirty="0"/>
              <a:t>Beta(1,1)</a:t>
            </a:r>
          </a:p>
        </p:txBody>
      </p:sp>
      <p:sp>
        <p:nvSpPr>
          <p:cNvPr id="12" name="Rectangle 11"/>
          <p:cNvSpPr/>
          <p:nvPr/>
        </p:nvSpPr>
        <p:spPr>
          <a:xfrm>
            <a:off x="5800127" y="4826464"/>
            <a:ext cx="1041439" cy="369332"/>
          </a:xfrm>
          <a:prstGeom prst="rect">
            <a:avLst/>
          </a:prstGeom>
        </p:spPr>
        <p:txBody>
          <a:bodyPr wrap="none">
            <a:spAutoFit/>
          </a:bodyPr>
          <a:lstStyle/>
          <a:p>
            <a:r>
              <a:rPr lang="en-US" dirty="0"/>
              <a:t>Beta(1,1)</a:t>
            </a:r>
          </a:p>
        </p:txBody>
      </p:sp>
      <p:sp>
        <p:nvSpPr>
          <p:cNvPr id="2" name="TextBox 1"/>
          <p:cNvSpPr txBox="1"/>
          <p:nvPr/>
        </p:nvSpPr>
        <p:spPr>
          <a:xfrm>
            <a:off x="356576" y="4457132"/>
            <a:ext cx="7796824" cy="369332"/>
          </a:xfrm>
          <a:prstGeom prst="rect">
            <a:avLst/>
          </a:prstGeom>
          <a:noFill/>
        </p:spPr>
        <p:txBody>
          <a:bodyPr wrap="square" rtlCol="0">
            <a:spAutoFit/>
          </a:bodyPr>
          <a:lstStyle/>
          <a:p>
            <a:r>
              <a:rPr lang="en-US" b="1" dirty="0" smtClean="0"/>
              <a:t>X                    0.7                                       0.2                                    0.4</a:t>
            </a:r>
            <a:endParaRPr lang="en-US" b="1" dirty="0"/>
          </a:p>
        </p:txBody>
      </p:sp>
      <p:sp>
        <p:nvSpPr>
          <p:cNvPr id="13" name="TextBox 12"/>
          <p:cNvSpPr txBox="1"/>
          <p:nvPr/>
        </p:nvSpPr>
        <p:spPr>
          <a:xfrm>
            <a:off x="838200" y="1752600"/>
            <a:ext cx="7033419"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dirty="0" smtClean="0"/>
              <a:t> For each round:</a:t>
            </a:r>
          </a:p>
          <a:p>
            <a:pPr marL="800100" lvl="1" indent="-342900">
              <a:buFont typeface="Wingdings" panose="05000000000000000000" pitchFamily="2" charset="2"/>
              <a:buChar char="§"/>
            </a:pPr>
            <a:r>
              <a:rPr lang="en-US" sz="2400" dirty="0" smtClean="0"/>
              <a:t>Sample random variable X from each arm’s Beta Distribution</a:t>
            </a:r>
          </a:p>
          <a:p>
            <a:pPr marL="800100" lvl="1" indent="-342900">
              <a:buFont typeface="Wingdings" panose="05000000000000000000" pitchFamily="2" charset="2"/>
              <a:buChar char="§"/>
            </a:pPr>
            <a:r>
              <a:rPr lang="en-US" sz="2400" dirty="0" smtClean="0"/>
              <a:t>Select the arm with largest X</a:t>
            </a:r>
          </a:p>
          <a:p>
            <a:pPr marL="800100" lvl="1" indent="-342900">
              <a:buFont typeface="Wingdings" panose="05000000000000000000" pitchFamily="2" charset="2"/>
              <a:buChar char="§"/>
            </a:pPr>
            <a:r>
              <a:rPr lang="en-US" sz="2400" dirty="0" smtClean="0"/>
              <a:t>Observe the result of selected arm</a:t>
            </a:r>
            <a:endParaRPr lang="en-US" sz="2400" dirty="0"/>
          </a:p>
        </p:txBody>
      </p:sp>
      <p:sp>
        <p:nvSpPr>
          <p:cNvPr id="7" name="TextBox 6"/>
          <p:cNvSpPr txBox="1"/>
          <p:nvPr/>
        </p:nvSpPr>
        <p:spPr>
          <a:xfrm>
            <a:off x="1351639" y="4038600"/>
            <a:ext cx="1162961" cy="381000"/>
          </a:xfrm>
          <a:prstGeom prst="rect">
            <a:avLst/>
          </a:prstGeom>
          <a:noFill/>
        </p:spPr>
        <p:txBody>
          <a:bodyPr wrap="square" rtlCol="0">
            <a:spAutoFit/>
          </a:bodyPr>
          <a:lstStyle/>
          <a:p>
            <a:r>
              <a:rPr lang="en-US" b="1" dirty="0" smtClean="0"/>
              <a:t>Success!</a:t>
            </a:r>
            <a:endParaRPr lang="en-US" b="1" dirty="0"/>
          </a:p>
        </p:txBody>
      </p:sp>
    </p:spTree>
    <p:extLst>
      <p:ext uri="{BB962C8B-B14F-4D97-AF65-F5344CB8AC3E}">
        <p14:creationId xmlns:p14="http://schemas.microsoft.com/office/powerpoint/2010/main" val="2778625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38200" y="4267200"/>
            <a:ext cx="2209800" cy="1752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矩形 4"/>
          <p:cNvSpPr/>
          <p:nvPr/>
        </p:nvSpPr>
        <p:spPr>
          <a:xfrm>
            <a:off x="685800" y="228600"/>
            <a:ext cx="6477000" cy="1323439"/>
          </a:xfrm>
          <a:prstGeom prst="rect">
            <a:avLst/>
          </a:prstGeom>
        </p:spPr>
        <p:txBody>
          <a:bodyPr wrap="square">
            <a:spAutoFit/>
          </a:bodyPr>
          <a:lstStyle/>
          <a:p>
            <a:r>
              <a:rPr lang="en-US" sz="4000" dirty="0" smtClean="0">
                <a:latin typeface="+mj-lt"/>
                <a:cs typeface="Arial" pitchFamily="34" charset="0"/>
              </a:rPr>
              <a:t>Thompson Sampling</a:t>
            </a:r>
          </a:p>
          <a:p>
            <a:r>
              <a:rPr lang="en-US" sz="4000" dirty="0" smtClean="0">
                <a:latin typeface="+mj-lt"/>
                <a:cs typeface="Arial" pitchFamily="34" charset="0"/>
              </a:rPr>
              <a:t>Using Beta belief distribution</a:t>
            </a: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3" name="Rounded Rectangle 2"/>
          <p:cNvSpPr/>
          <p:nvPr/>
        </p:nvSpPr>
        <p:spPr>
          <a:xfrm>
            <a:off x="1143000" y="5195796"/>
            <a:ext cx="1524000" cy="60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Arm 1</a:t>
            </a:r>
            <a:endParaRPr lang="en-US" dirty="0"/>
          </a:p>
        </p:txBody>
      </p:sp>
      <p:sp>
        <p:nvSpPr>
          <p:cNvPr id="8" name="Rounded Rectangle 7"/>
          <p:cNvSpPr/>
          <p:nvPr/>
        </p:nvSpPr>
        <p:spPr>
          <a:xfrm>
            <a:off x="3352800" y="5195796"/>
            <a:ext cx="1524000"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Arm 2</a:t>
            </a:r>
            <a:endParaRPr lang="en-US" dirty="0"/>
          </a:p>
        </p:txBody>
      </p:sp>
      <p:sp>
        <p:nvSpPr>
          <p:cNvPr id="9" name="Rounded Rectangle 8"/>
          <p:cNvSpPr/>
          <p:nvPr/>
        </p:nvSpPr>
        <p:spPr>
          <a:xfrm>
            <a:off x="5638800" y="5195796"/>
            <a:ext cx="1524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Arm 3</a:t>
            </a:r>
            <a:endParaRPr lang="en-US" dirty="0"/>
          </a:p>
        </p:txBody>
      </p:sp>
      <p:sp>
        <p:nvSpPr>
          <p:cNvPr id="4" name="Rectangle 3"/>
          <p:cNvSpPr/>
          <p:nvPr/>
        </p:nvSpPr>
        <p:spPr>
          <a:xfrm>
            <a:off x="1351639" y="4819640"/>
            <a:ext cx="1041439" cy="369332"/>
          </a:xfrm>
          <a:prstGeom prst="rect">
            <a:avLst/>
          </a:prstGeom>
        </p:spPr>
        <p:txBody>
          <a:bodyPr wrap="none">
            <a:spAutoFit/>
          </a:bodyPr>
          <a:lstStyle/>
          <a:p>
            <a:r>
              <a:rPr lang="en-US" dirty="0" smtClean="0"/>
              <a:t>Beta(</a:t>
            </a:r>
            <a:r>
              <a:rPr lang="en-US" b="1" dirty="0" smtClean="0"/>
              <a:t>2</a:t>
            </a:r>
            <a:r>
              <a:rPr lang="en-US" dirty="0" smtClean="0"/>
              <a:t>,1</a:t>
            </a:r>
            <a:r>
              <a:rPr lang="en-US" dirty="0"/>
              <a:t>)</a:t>
            </a:r>
          </a:p>
        </p:txBody>
      </p:sp>
      <p:sp>
        <p:nvSpPr>
          <p:cNvPr id="11" name="Rectangle 10"/>
          <p:cNvSpPr/>
          <p:nvPr/>
        </p:nvSpPr>
        <p:spPr>
          <a:xfrm>
            <a:off x="3594080" y="4800600"/>
            <a:ext cx="1041439" cy="369332"/>
          </a:xfrm>
          <a:prstGeom prst="rect">
            <a:avLst/>
          </a:prstGeom>
        </p:spPr>
        <p:txBody>
          <a:bodyPr wrap="none">
            <a:spAutoFit/>
          </a:bodyPr>
          <a:lstStyle/>
          <a:p>
            <a:r>
              <a:rPr lang="en-US" dirty="0"/>
              <a:t>Beta(1,1)</a:t>
            </a:r>
          </a:p>
        </p:txBody>
      </p:sp>
      <p:sp>
        <p:nvSpPr>
          <p:cNvPr id="12" name="Rectangle 11"/>
          <p:cNvSpPr/>
          <p:nvPr/>
        </p:nvSpPr>
        <p:spPr>
          <a:xfrm>
            <a:off x="5800127" y="4826464"/>
            <a:ext cx="1041439" cy="369332"/>
          </a:xfrm>
          <a:prstGeom prst="rect">
            <a:avLst/>
          </a:prstGeom>
        </p:spPr>
        <p:txBody>
          <a:bodyPr wrap="none">
            <a:spAutoFit/>
          </a:bodyPr>
          <a:lstStyle/>
          <a:p>
            <a:r>
              <a:rPr lang="en-US" dirty="0"/>
              <a:t>Beta(1,1)</a:t>
            </a:r>
          </a:p>
        </p:txBody>
      </p:sp>
      <p:sp>
        <p:nvSpPr>
          <p:cNvPr id="2" name="TextBox 1"/>
          <p:cNvSpPr txBox="1"/>
          <p:nvPr/>
        </p:nvSpPr>
        <p:spPr>
          <a:xfrm>
            <a:off x="356576" y="4457132"/>
            <a:ext cx="7796824" cy="369332"/>
          </a:xfrm>
          <a:prstGeom prst="rect">
            <a:avLst/>
          </a:prstGeom>
          <a:noFill/>
        </p:spPr>
        <p:txBody>
          <a:bodyPr wrap="square" rtlCol="0">
            <a:spAutoFit/>
          </a:bodyPr>
          <a:lstStyle/>
          <a:p>
            <a:r>
              <a:rPr lang="en-US" b="1" dirty="0" smtClean="0"/>
              <a:t>X                    0.7                                       0.2                                    0.4</a:t>
            </a:r>
            <a:endParaRPr lang="en-US" b="1" dirty="0"/>
          </a:p>
        </p:txBody>
      </p:sp>
      <p:sp>
        <p:nvSpPr>
          <p:cNvPr id="13" name="TextBox 12"/>
          <p:cNvSpPr txBox="1"/>
          <p:nvPr/>
        </p:nvSpPr>
        <p:spPr>
          <a:xfrm>
            <a:off x="838200" y="1752600"/>
            <a:ext cx="7033419" cy="2308324"/>
          </a:xfrm>
          <a:prstGeom prst="rect">
            <a:avLst/>
          </a:prstGeom>
          <a:noFill/>
        </p:spPr>
        <p:txBody>
          <a:bodyPr wrap="square" rtlCol="0">
            <a:spAutoFit/>
          </a:bodyPr>
          <a:lstStyle/>
          <a:p>
            <a:pPr marL="342900" indent="-342900">
              <a:buFont typeface="Wingdings" panose="05000000000000000000" pitchFamily="2" charset="2"/>
              <a:buChar char="§"/>
            </a:pPr>
            <a:r>
              <a:rPr lang="en-US" sz="2400" dirty="0" smtClean="0"/>
              <a:t> For each round:</a:t>
            </a:r>
          </a:p>
          <a:p>
            <a:pPr marL="800100" lvl="1" indent="-342900">
              <a:buFont typeface="Wingdings" panose="05000000000000000000" pitchFamily="2" charset="2"/>
              <a:buChar char="§"/>
            </a:pPr>
            <a:r>
              <a:rPr lang="en-US" sz="2400" dirty="0" smtClean="0"/>
              <a:t>Sample random variable X from each arm’s Beta Distribution</a:t>
            </a:r>
          </a:p>
          <a:p>
            <a:pPr marL="800100" lvl="1" indent="-342900">
              <a:buFont typeface="Wingdings" panose="05000000000000000000" pitchFamily="2" charset="2"/>
              <a:buChar char="§"/>
            </a:pPr>
            <a:r>
              <a:rPr lang="en-US" sz="2400" dirty="0" smtClean="0"/>
              <a:t>Select the arm with largest X</a:t>
            </a:r>
          </a:p>
          <a:p>
            <a:pPr marL="800100" lvl="1" indent="-342900">
              <a:buFont typeface="Wingdings" panose="05000000000000000000" pitchFamily="2" charset="2"/>
              <a:buChar char="§"/>
            </a:pPr>
            <a:r>
              <a:rPr lang="en-US" sz="2400" dirty="0" smtClean="0"/>
              <a:t>Observe the result of selected arm</a:t>
            </a:r>
          </a:p>
          <a:p>
            <a:pPr marL="800100" lvl="1" indent="-342900">
              <a:buFont typeface="Wingdings" panose="05000000000000000000" pitchFamily="2" charset="2"/>
              <a:buChar char="§"/>
            </a:pPr>
            <a:r>
              <a:rPr lang="en-US" sz="2400" dirty="0" smtClean="0"/>
              <a:t>Update prior Beta distribution for selected arm</a:t>
            </a:r>
            <a:endParaRPr lang="en-US" sz="2400" dirty="0"/>
          </a:p>
        </p:txBody>
      </p:sp>
      <p:sp>
        <p:nvSpPr>
          <p:cNvPr id="7" name="TextBox 6"/>
          <p:cNvSpPr txBox="1"/>
          <p:nvPr/>
        </p:nvSpPr>
        <p:spPr>
          <a:xfrm>
            <a:off x="1351639" y="4038600"/>
            <a:ext cx="1162961" cy="381000"/>
          </a:xfrm>
          <a:prstGeom prst="rect">
            <a:avLst/>
          </a:prstGeom>
          <a:noFill/>
        </p:spPr>
        <p:txBody>
          <a:bodyPr wrap="square" rtlCol="0">
            <a:spAutoFit/>
          </a:bodyPr>
          <a:lstStyle/>
          <a:p>
            <a:r>
              <a:rPr lang="en-US" b="1" dirty="0" smtClean="0"/>
              <a:t>Success!</a:t>
            </a:r>
            <a:endParaRPr lang="en-US" b="1" dirty="0"/>
          </a:p>
        </p:txBody>
      </p:sp>
    </p:spTree>
    <p:extLst>
      <p:ext uri="{BB962C8B-B14F-4D97-AF65-F5344CB8AC3E}">
        <p14:creationId xmlns:p14="http://schemas.microsoft.com/office/powerpoint/2010/main" val="3737467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304800"/>
            <a:ext cx="7620000" cy="1938992"/>
          </a:xfrm>
          <a:prstGeom prst="rect">
            <a:avLst/>
          </a:prstGeom>
        </p:spPr>
        <p:txBody>
          <a:bodyPr wrap="square">
            <a:spAutoFit/>
          </a:bodyPr>
          <a:lstStyle/>
          <a:p>
            <a:r>
              <a:rPr lang="en-US" sz="4000" dirty="0" smtClean="0"/>
              <a:t>Our Research 1:</a:t>
            </a:r>
          </a:p>
          <a:p>
            <a:r>
              <a:rPr lang="en-US" sz="4000" dirty="0" smtClean="0"/>
              <a:t>Ensemble </a:t>
            </a:r>
            <a:r>
              <a:rPr lang="en-US" sz="4000" dirty="0"/>
              <a:t>Contextual Bandits </a:t>
            </a:r>
            <a:br>
              <a:rPr lang="en-US" sz="4000" dirty="0"/>
            </a:br>
            <a:r>
              <a:rPr lang="en-US" sz="4000" dirty="0"/>
              <a:t>for Personalized Recommendation</a:t>
            </a:r>
            <a:endParaRPr lang="en-US" sz="4000" dirty="0" smtClean="0">
              <a:latin typeface="+mj-lt"/>
              <a:cs typeface="Arial" pitchFamily="34" charset="0"/>
            </a:endParaRP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14" name="矩形 6"/>
          <p:cNvSpPr/>
          <p:nvPr/>
        </p:nvSpPr>
        <p:spPr>
          <a:xfrm>
            <a:off x="581025" y="6106180"/>
            <a:ext cx="7419975" cy="430887"/>
          </a:xfrm>
          <a:prstGeom prst="rect">
            <a:avLst/>
          </a:prstGeom>
        </p:spPr>
        <p:txBody>
          <a:bodyPr wrap="square">
            <a:spAutoFit/>
          </a:bodyPr>
          <a:lstStyle/>
          <a:p>
            <a:r>
              <a:rPr lang="en-US" sz="1100" dirty="0"/>
              <a:t>[1</a:t>
            </a:r>
            <a:r>
              <a:rPr lang="en-US" sz="1100" dirty="0" smtClean="0"/>
              <a:t>] </a:t>
            </a:r>
            <a:r>
              <a:rPr lang="en-US" sz="1100" dirty="0">
                <a:hlinkClick r:id="rId3" action="ppaction://hlinkfile"/>
              </a:rPr>
              <a:t>Tang, Liang, et al. "Ensemble contextual bandits for personalized recommendation." </a:t>
            </a:r>
            <a:r>
              <a:rPr lang="en-US" sz="1100" i="1" dirty="0">
                <a:hlinkClick r:id="rId3" action="ppaction://hlinkfile"/>
              </a:rPr>
              <a:t>Proceedings of the 8th ACM Conference on Recommender systems</a:t>
            </a:r>
            <a:r>
              <a:rPr lang="en-US" sz="1100" dirty="0">
                <a:hlinkClick r:id="rId3" action="ppaction://hlinkfile"/>
              </a:rPr>
              <a:t>. ACM, 2014.</a:t>
            </a:r>
            <a:endParaRPr lang="en-US" sz="1100" dirty="0"/>
          </a:p>
        </p:txBody>
      </p:sp>
      <p:pic>
        <p:nvPicPr>
          <p:cNvPr id="15" name="Picture 14"/>
          <p:cNvPicPr>
            <a:picLocks noChangeAspect="1"/>
          </p:cNvPicPr>
          <p:nvPr/>
        </p:nvPicPr>
        <p:blipFill rotWithShape="1">
          <a:blip r:embed="rId4"/>
          <a:srcRect l="9334" r="9353"/>
          <a:stretch/>
        </p:blipFill>
        <p:spPr>
          <a:xfrm>
            <a:off x="4987149" y="3539192"/>
            <a:ext cx="2895600" cy="2124767"/>
          </a:xfrm>
          <a:prstGeom prst="rect">
            <a:avLst/>
          </a:prstGeom>
        </p:spPr>
      </p:pic>
    </p:spTree>
    <p:extLst>
      <p:ext uri="{BB962C8B-B14F-4D97-AF65-F5344CB8AC3E}">
        <p14:creationId xmlns:p14="http://schemas.microsoft.com/office/powerpoint/2010/main" val="286862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Problem Statement</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b="1" dirty="0" smtClean="0"/>
              <a:t>Problem Setting:</a:t>
            </a:r>
            <a:r>
              <a:rPr lang="en-US" sz="2400" dirty="0"/>
              <a:t> </a:t>
            </a:r>
            <a:r>
              <a:rPr lang="en-US" sz="2400" dirty="0" smtClean="0"/>
              <a:t>have many different recommendation models (or policies):</a:t>
            </a:r>
          </a:p>
          <a:p>
            <a:pPr lvl="1">
              <a:buFont typeface="Wingdings" panose="05000000000000000000" pitchFamily="2" charset="2"/>
              <a:buChar char="§"/>
            </a:pPr>
            <a:r>
              <a:rPr lang="en-US" sz="2400" dirty="0" smtClean="0"/>
              <a:t>Different CTR Prediction Algorithms.</a:t>
            </a:r>
          </a:p>
          <a:p>
            <a:pPr lvl="1">
              <a:buFont typeface="Wingdings" panose="05000000000000000000" pitchFamily="2" charset="2"/>
              <a:buChar char="§"/>
            </a:pPr>
            <a:r>
              <a:rPr lang="en-US" sz="2400" dirty="0" smtClean="0"/>
              <a:t>Different Exploration-Exploitation Algorithms.</a:t>
            </a:r>
          </a:p>
          <a:p>
            <a:pPr lvl="1">
              <a:buFont typeface="Wingdings" panose="05000000000000000000" pitchFamily="2" charset="2"/>
              <a:buChar char="§"/>
            </a:pPr>
            <a:r>
              <a:rPr lang="en-US" sz="2400" dirty="0" smtClean="0"/>
              <a:t>Different Parameter Choices.</a:t>
            </a:r>
            <a:endParaRPr lang="en-US" sz="2400" b="1" dirty="0" smtClean="0"/>
          </a:p>
          <a:p>
            <a:pPr>
              <a:buFont typeface="Wingdings" panose="05000000000000000000" pitchFamily="2" charset="2"/>
              <a:buChar char="§"/>
            </a:pPr>
            <a:r>
              <a:rPr lang="en-US" sz="2400" b="1" dirty="0" smtClean="0"/>
              <a:t>No data to do model validation</a:t>
            </a:r>
            <a:endParaRPr lang="en-US" sz="2400" dirty="0"/>
          </a:p>
          <a:p>
            <a:pPr>
              <a:buFont typeface="Wingdings" panose="05000000000000000000" pitchFamily="2" charset="2"/>
              <a:buChar char="§"/>
            </a:pPr>
            <a:r>
              <a:rPr lang="en-US" sz="2400" b="1" dirty="0" smtClean="0"/>
              <a:t>Problem Statement</a:t>
            </a:r>
            <a:r>
              <a:rPr lang="en-US" sz="2400" dirty="0" smtClean="0"/>
              <a:t>: how to build an ensemble model that is </a:t>
            </a:r>
            <a:r>
              <a:rPr lang="en-US" sz="2400" dirty="0" smtClean="0">
                <a:solidFill>
                  <a:srgbClr val="0070C0"/>
                </a:solidFill>
              </a:rPr>
              <a:t>close </a:t>
            </a:r>
            <a:r>
              <a:rPr lang="en-US" sz="2400" dirty="0" smtClean="0"/>
              <a:t>to the best model in the cold start situation ?</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18792815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How Ensemble?</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Classifier ensemble method does not work in this setting</a:t>
            </a:r>
          </a:p>
          <a:p>
            <a:pPr lvl="1">
              <a:buFont typeface="Wingdings" panose="05000000000000000000" pitchFamily="2" charset="2"/>
              <a:buChar char="§"/>
            </a:pPr>
            <a:r>
              <a:rPr lang="en-US" sz="2400" dirty="0" smtClean="0"/>
              <a:t>Recommendation decision is NOT purely based on the predicted CTR.</a:t>
            </a:r>
          </a:p>
          <a:p>
            <a:pPr>
              <a:buFont typeface="Wingdings" panose="05000000000000000000" pitchFamily="2" charset="2"/>
              <a:buChar char="§"/>
            </a:pPr>
            <a:r>
              <a:rPr lang="en-US" sz="2400" dirty="0"/>
              <a:t>E</a:t>
            </a:r>
            <a:r>
              <a:rPr lang="en-US" sz="2400" dirty="0" smtClean="0"/>
              <a:t>ach individual model only tells us:</a:t>
            </a:r>
          </a:p>
          <a:p>
            <a:pPr lvl="1">
              <a:buFont typeface="Wingdings" panose="05000000000000000000" pitchFamily="2" charset="2"/>
              <a:buChar char="§"/>
            </a:pPr>
            <a:r>
              <a:rPr lang="en-US" sz="2400" dirty="0" smtClean="0"/>
              <a:t>Which item to recommend.</a:t>
            </a:r>
          </a:p>
          <a:p>
            <a:pPr lvl="1">
              <a:buFont typeface="Wingdings" panose="05000000000000000000" pitchFamily="2" charset="2"/>
              <a:buChar char="§"/>
            </a:pPr>
            <a:endParaRPr lang="en-US" sz="2400" dirty="0"/>
          </a:p>
        </p:txBody>
      </p:sp>
    </p:spTree>
    <p:extLst>
      <p:ext uri="{BB962C8B-B14F-4D97-AF65-F5344CB8AC3E}">
        <p14:creationId xmlns:p14="http://schemas.microsoft.com/office/powerpoint/2010/main" val="3764143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781800" cy="1143000"/>
          </a:xfrm>
        </p:spPr>
        <p:txBody>
          <a:bodyPr/>
          <a:lstStyle/>
          <a:p>
            <a:pPr algn="l"/>
            <a:r>
              <a:rPr lang="en-US" sz="4000" dirty="0" smtClean="0"/>
              <a:t>Ensemble Method</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Our Method:</a:t>
            </a:r>
          </a:p>
          <a:p>
            <a:pPr lvl="1">
              <a:buFont typeface="Wingdings" panose="05000000000000000000" pitchFamily="2" charset="2"/>
              <a:buChar char="§"/>
            </a:pPr>
            <a:r>
              <a:rPr lang="en-US" sz="2400" dirty="0"/>
              <a:t>A</a:t>
            </a:r>
            <a:r>
              <a:rPr lang="en-US" sz="2400" dirty="0" smtClean="0"/>
              <a:t>llocate recommendation chances to individual models.</a:t>
            </a:r>
            <a:endParaRPr lang="en-US" sz="2400" dirty="0"/>
          </a:p>
          <a:p>
            <a:pPr>
              <a:buFont typeface="Wingdings" panose="05000000000000000000" pitchFamily="2" charset="2"/>
              <a:buChar char="§"/>
            </a:pPr>
            <a:r>
              <a:rPr lang="en-US" sz="2400" dirty="0" smtClean="0"/>
              <a:t>Problem:</a:t>
            </a:r>
          </a:p>
          <a:p>
            <a:pPr lvl="1">
              <a:buFont typeface="Wingdings" panose="05000000000000000000" pitchFamily="2" charset="2"/>
              <a:buChar char="§"/>
            </a:pPr>
            <a:r>
              <a:rPr lang="en-US" sz="2400" dirty="0" smtClean="0">
                <a:solidFill>
                  <a:srgbClr val="0070C0"/>
                </a:solidFill>
              </a:rPr>
              <a:t>Better </a:t>
            </a:r>
            <a:r>
              <a:rPr lang="en-US" sz="2400" dirty="0" smtClean="0"/>
              <a:t>models should have </a:t>
            </a:r>
            <a:r>
              <a:rPr lang="en-US" sz="2400" dirty="0" smtClean="0">
                <a:solidFill>
                  <a:srgbClr val="0070C0"/>
                </a:solidFill>
              </a:rPr>
              <a:t>more </a:t>
            </a:r>
            <a:r>
              <a:rPr lang="en-US" sz="2400" dirty="0" smtClean="0"/>
              <a:t>chances.</a:t>
            </a:r>
          </a:p>
          <a:p>
            <a:pPr lvl="1">
              <a:buFont typeface="Wingdings" panose="05000000000000000000" pitchFamily="2" charset="2"/>
              <a:buChar char="§"/>
            </a:pPr>
            <a:r>
              <a:rPr lang="en-US" sz="2400" dirty="0" smtClean="0"/>
              <a:t>We do not know which one is good or bad in advance.</a:t>
            </a:r>
          </a:p>
          <a:p>
            <a:pPr lvl="1">
              <a:buFont typeface="Wingdings" panose="05000000000000000000" pitchFamily="2" charset="2"/>
              <a:buChar char="§"/>
            </a:pPr>
            <a:r>
              <a:rPr lang="en-US" sz="2400" dirty="0" smtClean="0"/>
              <a:t>Ideal solution: allocate all chances to the best one.</a:t>
            </a:r>
          </a:p>
        </p:txBody>
      </p:sp>
    </p:spTree>
    <p:extLst>
      <p:ext uri="{BB962C8B-B14F-4D97-AF65-F5344CB8AC3E}">
        <p14:creationId xmlns:p14="http://schemas.microsoft.com/office/powerpoint/2010/main" val="27814841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781800" cy="1143000"/>
          </a:xfrm>
        </p:spPr>
        <p:txBody>
          <a:bodyPr>
            <a:normAutofit fontScale="90000"/>
          </a:bodyPr>
          <a:lstStyle/>
          <a:p>
            <a:pPr algn="l"/>
            <a:r>
              <a:rPr lang="en-US" dirty="0" smtClean="0"/>
              <a:t>Current Practice: Online Evaluation (or A/B testing)</a:t>
            </a:r>
            <a:endParaRPr lang="en-US" dirty="0"/>
          </a:p>
        </p:txBody>
      </p:sp>
      <p:sp>
        <p:nvSpPr>
          <p:cNvPr id="3" name="Content Placeholder 2"/>
          <p:cNvSpPr>
            <a:spLocks noGrp="1"/>
          </p:cNvSpPr>
          <p:nvPr>
            <p:ph idx="1"/>
          </p:nvPr>
        </p:nvSpPr>
        <p:spPr>
          <a:xfrm>
            <a:off x="457200" y="1798637"/>
            <a:ext cx="8229600" cy="4525963"/>
          </a:xfrm>
        </p:spPr>
        <p:txBody>
          <a:bodyPr/>
          <a:lstStyle/>
          <a:p>
            <a:pPr>
              <a:buFont typeface="Wingdings" panose="05000000000000000000" pitchFamily="2" charset="2"/>
              <a:buChar char="§"/>
            </a:pPr>
            <a:r>
              <a:rPr lang="en-US" sz="2400" dirty="0" smtClean="0"/>
              <a:t>Let </a:t>
            </a:r>
            <a:r>
              <a:rPr lang="en-US" sz="2400" i="1" dirty="0" smtClean="0"/>
              <a:t>π</a:t>
            </a:r>
            <a:r>
              <a:rPr lang="en-US" sz="2400" baseline="-25000" dirty="0" smtClean="0"/>
              <a:t>1</a:t>
            </a:r>
            <a:r>
              <a:rPr lang="en-US" sz="2400" dirty="0" smtClean="0"/>
              <a:t>, </a:t>
            </a:r>
            <a:r>
              <a:rPr lang="en-US" sz="2400" i="1" dirty="0" smtClean="0"/>
              <a:t>π</a:t>
            </a:r>
            <a:r>
              <a:rPr lang="en-US" sz="2400" baseline="-25000" dirty="0"/>
              <a:t>2</a:t>
            </a:r>
            <a:r>
              <a:rPr lang="en-US" sz="2400" baseline="-25000" dirty="0" smtClean="0"/>
              <a:t> </a:t>
            </a:r>
            <a:r>
              <a:rPr lang="en-US" sz="2400" dirty="0" smtClean="0"/>
              <a:t> … </a:t>
            </a:r>
            <a:r>
              <a:rPr lang="en-US" sz="2400" i="1" dirty="0" smtClean="0"/>
              <a:t>π</a:t>
            </a:r>
            <a:r>
              <a:rPr lang="en-US" sz="2400" i="1" baseline="-25000" dirty="0" smtClean="0"/>
              <a:t>m</a:t>
            </a:r>
            <a:r>
              <a:rPr lang="en-US" sz="2400" dirty="0" smtClean="0"/>
              <a:t> be the individual models.</a:t>
            </a:r>
          </a:p>
          <a:p>
            <a:pPr lvl="1">
              <a:buFont typeface="Wingdings" panose="05000000000000000000" pitchFamily="2" charset="2"/>
              <a:buChar char="§"/>
            </a:pPr>
            <a:r>
              <a:rPr lang="en-US" sz="2400" dirty="0" smtClean="0"/>
              <a:t>Deploy </a:t>
            </a:r>
            <a:r>
              <a:rPr lang="en-US" sz="2400" i="1" dirty="0" smtClean="0"/>
              <a:t>π</a:t>
            </a:r>
            <a:r>
              <a:rPr lang="en-US" sz="2400" baseline="-25000" dirty="0" smtClean="0"/>
              <a:t>1</a:t>
            </a:r>
            <a:r>
              <a:rPr lang="en-US" sz="2400" dirty="0" smtClean="0"/>
              <a:t>, </a:t>
            </a:r>
            <a:r>
              <a:rPr lang="en-US" sz="2400" i="1" dirty="0" smtClean="0"/>
              <a:t>π</a:t>
            </a:r>
            <a:r>
              <a:rPr lang="en-US" sz="2400" baseline="-25000" dirty="0" smtClean="0"/>
              <a:t>2 </a:t>
            </a:r>
            <a:r>
              <a:rPr lang="en-US" sz="2400" dirty="0" smtClean="0"/>
              <a:t> … </a:t>
            </a:r>
            <a:r>
              <a:rPr lang="en-US" sz="2400" i="1" dirty="0" smtClean="0"/>
              <a:t>π</a:t>
            </a:r>
            <a:r>
              <a:rPr lang="en-US" sz="2400" i="1" baseline="-25000" dirty="0" smtClean="0"/>
              <a:t>m</a:t>
            </a:r>
            <a:r>
              <a:rPr lang="en-US" sz="2400" dirty="0" smtClean="0"/>
              <a:t> into the online system at the same time. </a:t>
            </a:r>
          </a:p>
          <a:p>
            <a:pPr lvl="1">
              <a:buFont typeface="Wingdings" panose="05000000000000000000" pitchFamily="2" charset="2"/>
              <a:buChar char="§"/>
            </a:pPr>
            <a:r>
              <a:rPr lang="en-US" sz="2400" dirty="0" smtClean="0"/>
              <a:t>Dispatch a small percent user traffic to each model.</a:t>
            </a:r>
            <a:endParaRPr lang="en-US" sz="2400" dirty="0"/>
          </a:p>
          <a:p>
            <a:pPr lvl="1">
              <a:buFont typeface="Wingdings" panose="05000000000000000000" pitchFamily="2" charset="2"/>
              <a:buChar char="§"/>
            </a:pPr>
            <a:r>
              <a:rPr lang="en-US" sz="2400" dirty="0" smtClean="0"/>
              <a:t>After a period, choose the model having the best CTR as the production model.</a:t>
            </a:r>
          </a:p>
          <a:p>
            <a:endParaRPr lang="en-US" dirty="0"/>
          </a:p>
        </p:txBody>
      </p:sp>
    </p:spTree>
    <p:extLst>
      <p:ext uri="{BB962C8B-B14F-4D97-AF65-F5344CB8AC3E}">
        <p14:creationId xmlns:p14="http://schemas.microsoft.com/office/powerpoint/2010/main" val="9046267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781800" cy="1143000"/>
          </a:xfrm>
        </p:spPr>
        <p:txBody>
          <a:bodyPr>
            <a:normAutofit fontScale="90000"/>
          </a:bodyPr>
          <a:lstStyle/>
          <a:p>
            <a:pPr algn="l"/>
            <a:r>
              <a:rPr lang="en-US" dirty="0" smtClean="0"/>
              <a:t>Current Practice: Online Evaluation (or A/B testing)</a:t>
            </a:r>
            <a:endParaRPr lang="en-US" dirty="0"/>
          </a:p>
        </p:txBody>
      </p:sp>
      <p:sp>
        <p:nvSpPr>
          <p:cNvPr id="3" name="Content Placeholder 2"/>
          <p:cNvSpPr>
            <a:spLocks noGrp="1"/>
          </p:cNvSpPr>
          <p:nvPr>
            <p:ph idx="1"/>
          </p:nvPr>
        </p:nvSpPr>
        <p:spPr>
          <a:xfrm>
            <a:off x="457200" y="1798637"/>
            <a:ext cx="8229600" cy="4525963"/>
          </a:xfrm>
        </p:spPr>
        <p:txBody>
          <a:bodyPr/>
          <a:lstStyle/>
          <a:p>
            <a:pPr>
              <a:buFont typeface="Wingdings" panose="05000000000000000000" pitchFamily="2" charset="2"/>
              <a:buChar char="§"/>
            </a:pPr>
            <a:r>
              <a:rPr lang="en-US" sz="2400" dirty="0" smtClean="0"/>
              <a:t>Let </a:t>
            </a:r>
            <a:r>
              <a:rPr lang="en-US" sz="2400" i="1" dirty="0" smtClean="0"/>
              <a:t>π</a:t>
            </a:r>
            <a:r>
              <a:rPr lang="en-US" sz="2400" baseline="-25000" dirty="0" smtClean="0"/>
              <a:t>1</a:t>
            </a:r>
            <a:r>
              <a:rPr lang="en-US" sz="2400" dirty="0" smtClean="0"/>
              <a:t>, </a:t>
            </a:r>
            <a:r>
              <a:rPr lang="en-US" sz="2400" i="1" dirty="0" smtClean="0"/>
              <a:t>π</a:t>
            </a:r>
            <a:r>
              <a:rPr lang="en-US" sz="2400" baseline="-25000" dirty="0" smtClean="0"/>
              <a:t>2 </a:t>
            </a:r>
            <a:r>
              <a:rPr lang="en-US" sz="2400" dirty="0" smtClean="0"/>
              <a:t> … </a:t>
            </a:r>
            <a:r>
              <a:rPr lang="en-US" sz="2400" i="1" dirty="0" smtClean="0"/>
              <a:t>π</a:t>
            </a:r>
            <a:r>
              <a:rPr lang="en-US" sz="2400" i="1" baseline="-25000" dirty="0" smtClean="0"/>
              <a:t>m</a:t>
            </a:r>
            <a:r>
              <a:rPr lang="en-US" sz="2400" dirty="0" smtClean="0"/>
              <a:t> be the </a:t>
            </a:r>
            <a:r>
              <a:rPr lang="en-US" sz="2400" dirty="0"/>
              <a:t>individual </a:t>
            </a:r>
            <a:r>
              <a:rPr lang="en-US" sz="2400" dirty="0" smtClean="0"/>
              <a:t>models.</a:t>
            </a:r>
          </a:p>
          <a:p>
            <a:pPr lvl="1" indent="-342900">
              <a:buFont typeface="Wingdings" panose="05000000000000000000" pitchFamily="2" charset="2"/>
              <a:buChar char="§"/>
            </a:pPr>
            <a:r>
              <a:rPr lang="en-US" sz="2400" dirty="0" smtClean="0"/>
              <a:t>Deploy </a:t>
            </a:r>
            <a:r>
              <a:rPr lang="en-US" sz="2400" i="1" dirty="0" smtClean="0"/>
              <a:t>π</a:t>
            </a:r>
            <a:r>
              <a:rPr lang="en-US" sz="2400" baseline="-25000" dirty="0" smtClean="0"/>
              <a:t>1</a:t>
            </a:r>
            <a:r>
              <a:rPr lang="en-US" sz="2400" dirty="0" smtClean="0"/>
              <a:t>, </a:t>
            </a:r>
            <a:r>
              <a:rPr lang="en-US" sz="2400" i="1" dirty="0" smtClean="0"/>
              <a:t>π</a:t>
            </a:r>
            <a:r>
              <a:rPr lang="en-US" sz="2400" baseline="-25000" dirty="0" smtClean="0"/>
              <a:t>2 </a:t>
            </a:r>
            <a:r>
              <a:rPr lang="en-US" sz="2400" dirty="0" smtClean="0"/>
              <a:t> … </a:t>
            </a:r>
            <a:r>
              <a:rPr lang="en-US" sz="2400" i="1" dirty="0" smtClean="0"/>
              <a:t>π</a:t>
            </a:r>
            <a:r>
              <a:rPr lang="en-US" sz="2400" i="1" baseline="-25000" dirty="0" smtClean="0"/>
              <a:t>m</a:t>
            </a:r>
            <a:r>
              <a:rPr lang="en-US" sz="2400" dirty="0" smtClean="0"/>
              <a:t> into the online system at the same time. </a:t>
            </a:r>
          </a:p>
          <a:p>
            <a:pPr lvl="1" indent="-342900">
              <a:buFont typeface="Wingdings" panose="05000000000000000000" pitchFamily="2" charset="2"/>
              <a:buChar char="§"/>
            </a:pPr>
            <a:r>
              <a:rPr lang="en-US" sz="2400" dirty="0" smtClean="0"/>
              <a:t>Dispatch a small percent user traffic to each model.</a:t>
            </a:r>
            <a:endParaRPr lang="en-US" sz="2400" dirty="0"/>
          </a:p>
          <a:p>
            <a:pPr lvl="1" indent="-342900">
              <a:buFont typeface="Wingdings" panose="05000000000000000000" pitchFamily="2" charset="2"/>
              <a:buChar char="§"/>
            </a:pPr>
            <a:r>
              <a:rPr lang="en-US" sz="2400" dirty="0" smtClean="0"/>
              <a:t>After a period, choose the model having the best CTR as the production model.</a:t>
            </a:r>
          </a:p>
          <a:p>
            <a:endParaRPr lang="en-US" sz="2400" dirty="0"/>
          </a:p>
        </p:txBody>
      </p:sp>
      <p:sp>
        <p:nvSpPr>
          <p:cNvPr id="7" name="TextBox 6"/>
          <p:cNvSpPr txBox="1"/>
          <p:nvPr/>
        </p:nvSpPr>
        <p:spPr>
          <a:xfrm>
            <a:off x="656923" y="5051342"/>
            <a:ext cx="8160440"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800" b="1" dirty="0" smtClean="0"/>
              <a:t>If we have too many models, this will </a:t>
            </a:r>
            <a:r>
              <a:rPr lang="en-US" sz="2800" b="1" dirty="0" smtClean="0">
                <a:solidFill>
                  <a:srgbClr val="0070C0"/>
                </a:solidFill>
              </a:rPr>
              <a:t>hurt </a:t>
            </a:r>
            <a:r>
              <a:rPr lang="en-US" sz="2800" b="1" dirty="0" smtClean="0"/>
              <a:t>the performance of the online system. </a:t>
            </a:r>
            <a:endParaRPr lang="en-US" sz="2800" b="1" dirty="0"/>
          </a:p>
        </p:txBody>
      </p:sp>
    </p:spTree>
    <p:extLst>
      <p:ext uri="{BB962C8B-B14F-4D97-AF65-F5344CB8AC3E}">
        <p14:creationId xmlns:p14="http://schemas.microsoft.com/office/powerpoint/2010/main" val="15318409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smtClean="0"/>
              <a:t>Our Idea 1 (HyperTS)</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The CTR of model </a:t>
            </a:r>
            <a:r>
              <a:rPr lang="en-US" sz="2400" i="1" dirty="0" smtClean="0"/>
              <a:t>π</a:t>
            </a:r>
            <a:r>
              <a:rPr lang="en-US" sz="2400" i="1" baseline="-25000" dirty="0" err="1" smtClean="0"/>
              <a:t>i</a:t>
            </a:r>
            <a:r>
              <a:rPr lang="en-US" sz="2400" i="1" dirty="0" smtClean="0"/>
              <a:t> </a:t>
            </a:r>
            <a:r>
              <a:rPr lang="en-US" sz="2400" dirty="0" smtClean="0"/>
              <a:t>is a random </a:t>
            </a:r>
            <a:r>
              <a:rPr lang="en-US" sz="2400" dirty="0" smtClean="0">
                <a:solidFill>
                  <a:srgbClr val="0070C0"/>
                </a:solidFill>
              </a:rPr>
              <a:t>unknown </a:t>
            </a:r>
            <a:r>
              <a:rPr lang="en-US" sz="2400" dirty="0" smtClean="0"/>
              <a:t>variable, </a:t>
            </a:r>
            <a:r>
              <a:rPr lang="en-US" sz="2400" i="1" dirty="0" smtClean="0"/>
              <a:t>R</a:t>
            </a:r>
            <a:r>
              <a:rPr lang="en-US" sz="2400" i="1" baseline="-25000" dirty="0" smtClean="0"/>
              <a:t>i</a:t>
            </a:r>
            <a:r>
              <a:rPr lang="en-US" sz="2400" dirty="0"/>
              <a:t> </a:t>
            </a:r>
            <a:r>
              <a:rPr lang="en-US" sz="2400" dirty="0" smtClean="0"/>
              <a:t>. </a:t>
            </a:r>
          </a:p>
          <a:p>
            <a:pPr>
              <a:buFont typeface="Wingdings" panose="05000000000000000000" pitchFamily="2" charset="2"/>
              <a:buChar char="§"/>
            </a:pPr>
            <a:r>
              <a:rPr lang="en-US" sz="2400" b="1" dirty="0" smtClean="0"/>
              <a:t>Goal</a:t>
            </a:r>
            <a:r>
              <a:rPr lang="en-US" sz="2400" dirty="0" smtClean="0"/>
              <a:t>: </a:t>
            </a:r>
          </a:p>
          <a:p>
            <a:pPr lvl="1">
              <a:buFont typeface="Wingdings" panose="05000000000000000000" pitchFamily="2" charset="2"/>
              <a:buChar char="§"/>
            </a:pPr>
            <a:r>
              <a:rPr lang="en-US" sz="2400" dirty="0" smtClean="0"/>
              <a:t>maximize                ,</a:t>
            </a:r>
            <a:br>
              <a:rPr lang="en-US" sz="2400" dirty="0" smtClean="0"/>
            </a:br>
            <a:r>
              <a:rPr lang="en-US" sz="2400" i="1" dirty="0" smtClean="0"/>
              <a:t>r</a:t>
            </a:r>
            <a:r>
              <a:rPr lang="en-US" sz="2400" i="1" baseline="-25000" dirty="0" smtClean="0"/>
              <a:t>t</a:t>
            </a:r>
            <a:r>
              <a:rPr lang="en-US" sz="2400" dirty="0" smtClean="0"/>
              <a:t> is a random number drawn from </a:t>
            </a:r>
            <a:r>
              <a:rPr lang="en-US" sz="2400" i="1" dirty="0" smtClean="0"/>
              <a:t>R</a:t>
            </a:r>
            <a:r>
              <a:rPr lang="en-US" sz="2400" i="1" baseline="-25000" dirty="0" smtClean="0"/>
              <a:t>s</a:t>
            </a:r>
            <a:r>
              <a:rPr lang="en-US" sz="2400" baseline="-25000" dirty="0" smtClean="0"/>
              <a:t>(</a:t>
            </a:r>
            <a:r>
              <a:rPr lang="en-US" sz="2400" i="1" baseline="-25000" dirty="0" smtClean="0"/>
              <a:t>t</a:t>
            </a:r>
            <a:r>
              <a:rPr lang="en-US" sz="2400" baseline="-25000" dirty="0" smtClean="0"/>
              <a:t>)</a:t>
            </a:r>
            <a:r>
              <a:rPr lang="en-US" sz="2400" dirty="0" smtClean="0"/>
              <a:t>, </a:t>
            </a:r>
            <a:r>
              <a:rPr lang="en-US" sz="2400" i="1" dirty="0" smtClean="0"/>
              <a:t>s</a:t>
            </a:r>
            <a:r>
              <a:rPr lang="en-US" sz="2400" dirty="0" smtClean="0"/>
              <a:t>(</a:t>
            </a:r>
            <a:r>
              <a:rPr lang="en-US" sz="2400" i="1" dirty="0" smtClean="0"/>
              <a:t>t</a:t>
            </a:r>
            <a:r>
              <a:rPr lang="en-US" sz="2400" dirty="0" smtClean="0"/>
              <a:t>)=1,2,…, or </a:t>
            </a:r>
            <a:r>
              <a:rPr lang="en-US" sz="2400" i="1" dirty="0" smtClean="0"/>
              <a:t>m</a:t>
            </a:r>
            <a:r>
              <a:rPr lang="en-US" sz="2400" dirty="0" smtClean="0"/>
              <a:t>. For each </a:t>
            </a:r>
            <a:r>
              <a:rPr lang="en-US" sz="2400" i="1" dirty="0" smtClean="0"/>
              <a:t>t=</a:t>
            </a:r>
            <a:r>
              <a:rPr lang="en-US" sz="2400" dirty="0" smtClean="0"/>
              <a:t>1,…,</a:t>
            </a:r>
            <a:r>
              <a:rPr lang="en-US" sz="2400" i="1" dirty="0" smtClean="0"/>
              <a:t>N</a:t>
            </a:r>
            <a:r>
              <a:rPr lang="en-US" sz="2400" dirty="0" smtClean="0"/>
              <a:t>, we decide </a:t>
            </a:r>
            <a:r>
              <a:rPr lang="en-US" sz="2400" i="1" dirty="0" smtClean="0"/>
              <a:t>s</a:t>
            </a:r>
            <a:r>
              <a:rPr lang="en-US" sz="2400" dirty="0" smtClean="0"/>
              <a:t>(</a:t>
            </a:r>
            <a:r>
              <a:rPr lang="en-US" sz="2400" i="1" dirty="0" smtClean="0"/>
              <a:t>t</a:t>
            </a:r>
            <a:r>
              <a:rPr lang="en-US" sz="2400" dirty="0" smtClean="0"/>
              <a:t>)</a:t>
            </a:r>
            <a:r>
              <a:rPr lang="en-US" sz="2400" i="1" dirty="0" smtClean="0"/>
              <a:t>.</a:t>
            </a:r>
          </a:p>
          <a:p>
            <a:pPr>
              <a:buFont typeface="Wingdings" panose="05000000000000000000" pitchFamily="2" charset="2"/>
              <a:buChar char="§"/>
            </a:pPr>
            <a:r>
              <a:rPr lang="en-US" sz="2400" b="1" dirty="0" smtClean="0"/>
              <a:t>Solution</a:t>
            </a:r>
            <a:r>
              <a:rPr lang="en-US" sz="2400" dirty="0" smtClean="0"/>
              <a:t>:</a:t>
            </a:r>
          </a:p>
          <a:p>
            <a:pPr lvl="1">
              <a:buFont typeface="Wingdings" panose="05000000000000000000" pitchFamily="2" charset="2"/>
              <a:buChar char="§"/>
            </a:pPr>
            <a:r>
              <a:rPr lang="en-US" sz="2400" i="1" dirty="0" smtClean="0"/>
              <a:t>Bernoulli Thompson Sampling</a:t>
            </a:r>
            <a:r>
              <a:rPr lang="en-US" sz="2400" dirty="0" smtClean="0"/>
              <a:t> (flat prior: beta(1,1)) .</a:t>
            </a:r>
          </a:p>
          <a:p>
            <a:pPr lvl="1">
              <a:buFont typeface="Wingdings" panose="05000000000000000000" pitchFamily="2" charset="2"/>
              <a:buChar char="§"/>
            </a:pPr>
            <a:endParaRPr lang="en-US" sz="2400" i="1" dirty="0" smtClean="0"/>
          </a:p>
          <a:p>
            <a:pPr lvl="1">
              <a:buFont typeface="Wingdings" panose="05000000000000000000" pitchFamily="2" charset="2"/>
              <a:buChar char="§"/>
            </a:pPr>
            <a:r>
              <a:rPr lang="en-US" sz="2400" i="1" dirty="0" smtClean="0"/>
              <a:t>π</a:t>
            </a:r>
            <a:r>
              <a:rPr lang="en-US" sz="2400" baseline="-25000" dirty="0" smtClean="0"/>
              <a:t>1</a:t>
            </a:r>
            <a:r>
              <a:rPr lang="en-US" sz="2400" dirty="0"/>
              <a:t>, </a:t>
            </a:r>
            <a:r>
              <a:rPr lang="en-US" sz="2400" i="1" dirty="0"/>
              <a:t>π</a:t>
            </a:r>
            <a:r>
              <a:rPr lang="en-US" sz="2400" baseline="-25000" dirty="0"/>
              <a:t>2 </a:t>
            </a:r>
            <a:r>
              <a:rPr lang="en-US" sz="2400" dirty="0"/>
              <a:t> … </a:t>
            </a:r>
            <a:r>
              <a:rPr lang="en-US" sz="2400" i="1" dirty="0" smtClean="0"/>
              <a:t>π</a:t>
            </a:r>
            <a:r>
              <a:rPr lang="en-US" sz="2400" i="1" baseline="-25000" dirty="0" smtClean="0"/>
              <a:t>m </a:t>
            </a:r>
            <a:r>
              <a:rPr lang="en-US" sz="2400" dirty="0" smtClean="0"/>
              <a:t>are bandit arms. </a:t>
            </a:r>
          </a:p>
          <a:p>
            <a:pPr lvl="1">
              <a:buFont typeface="Wingdings" panose="05000000000000000000" pitchFamily="2" charset="2"/>
              <a:buChar char="§"/>
            </a:pPr>
            <a:endParaRPr lang="en-US" sz="2400" dirty="0" smtClean="0"/>
          </a:p>
          <a:p>
            <a:pPr>
              <a:buFont typeface="Wingdings" panose="05000000000000000000" pitchFamily="2" charset="2"/>
              <a:buChar char="§"/>
            </a:pPr>
            <a:endParaRPr lang="en-US" sz="2400" dirty="0" smtClean="0"/>
          </a:p>
          <a:p>
            <a:pPr lvl="1">
              <a:buFont typeface="Wingdings" panose="05000000000000000000" pitchFamily="2" charset="2"/>
              <a:buChar char="§"/>
            </a:pPr>
            <a:endParaRPr lang="en-US" sz="2400" dirty="0" smtClean="0"/>
          </a:p>
          <a:p>
            <a:pPr>
              <a:buFont typeface="Wingdings" panose="05000000000000000000" pitchFamily="2" charset="2"/>
              <a:buChar char="§"/>
            </a:pPr>
            <a:endParaRPr lang="en-US" sz="2400" dirty="0"/>
          </a:p>
          <a:p>
            <a:pPr>
              <a:buFont typeface="Wingdings" panose="05000000000000000000" pitchFamily="2" charset="2"/>
              <a:buChar char="§"/>
            </a:pPr>
            <a:endParaRPr lang="en-US" sz="2400" dirty="0"/>
          </a:p>
        </p:txBody>
      </p:sp>
      <p:graphicFrame>
        <p:nvGraphicFramePr>
          <p:cNvPr id="9" name="Object 8"/>
          <p:cNvGraphicFramePr>
            <a:graphicFrameLocks noChangeAspect="1"/>
          </p:cNvGraphicFramePr>
          <p:nvPr>
            <p:extLst/>
          </p:nvPr>
        </p:nvGraphicFramePr>
        <p:xfrm>
          <a:off x="2590800" y="2160186"/>
          <a:ext cx="1294663" cy="936660"/>
        </p:xfrm>
        <a:graphic>
          <a:graphicData uri="http://schemas.openxmlformats.org/presentationml/2006/ole">
            <mc:AlternateContent xmlns:mc="http://schemas.openxmlformats.org/markup-compatibility/2006">
              <mc:Choice xmlns:v="urn:schemas-microsoft-com:vml" Requires="v">
                <p:oleObj spid="_x0000_s1054" name="Equation" r:id="rId4" imgW="457200" imgH="457200" progId="Equation.3">
                  <p:embed/>
                </p:oleObj>
              </mc:Choice>
              <mc:Fallback>
                <p:oleObj name="Equation" r:id="rId4" imgW="457200" imgH="457200" progId="Equation.3">
                  <p:embed/>
                  <p:pic>
                    <p:nvPicPr>
                      <p:cNvPr id="0" name=""/>
                      <p:cNvPicPr/>
                      <p:nvPr/>
                    </p:nvPicPr>
                    <p:blipFill>
                      <a:blip r:embed="rId5"/>
                      <a:stretch>
                        <a:fillRect/>
                      </a:stretch>
                    </p:blipFill>
                    <p:spPr>
                      <a:xfrm>
                        <a:off x="2590800" y="2160186"/>
                        <a:ext cx="1294663" cy="936660"/>
                      </a:xfrm>
                      <a:prstGeom prst="rect">
                        <a:avLst/>
                      </a:prstGeom>
                    </p:spPr>
                  </p:pic>
                </p:oleObj>
              </mc:Fallback>
            </mc:AlternateContent>
          </a:graphicData>
        </a:graphic>
      </p:graphicFrame>
      <p:sp>
        <p:nvSpPr>
          <p:cNvPr id="10" name="Rectangular Callout 9"/>
          <p:cNvSpPr/>
          <p:nvPr/>
        </p:nvSpPr>
        <p:spPr>
          <a:xfrm>
            <a:off x="4572000" y="2160186"/>
            <a:ext cx="3665340" cy="698500"/>
          </a:xfrm>
          <a:prstGeom prst="wedgeRectCallout">
            <a:avLst>
              <a:gd name="adj1" fmla="val -69284"/>
              <a:gd name="adj2" fmla="val 18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CTR of our ensemble model</a:t>
            </a:r>
            <a:endParaRPr lang="en-US" sz="2400" dirty="0"/>
          </a:p>
        </p:txBody>
      </p:sp>
      <p:sp>
        <p:nvSpPr>
          <p:cNvPr id="11" name="Rectangular Callout 10"/>
          <p:cNvSpPr/>
          <p:nvPr/>
        </p:nvSpPr>
        <p:spPr>
          <a:xfrm>
            <a:off x="4991577" y="4855882"/>
            <a:ext cx="3695223" cy="545792"/>
          </a:xfrm>
          <a:prstGeom prst="wedgeRectCallout">
            <a:avLst>
              <a:gd name="adj1" fmla="val -4162"/>
              <a:gd name="adj2" fmla="val -110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No tricky parameters</a:t>
            </a:r>
            <a:endParaRPr lang="en-US" sz="2400" dirty="0"/>
          </a:p>
        </p:txBody>
      </p:sp>
    </p:spTree>
    <p:extLst>
      <p:ext uri="{BB962C8B-B14F-4D97-AF65-F5344CB8AC3E}">
        <p14:creationId xmlns:p14="http://schemas.microsoft.com/office/powerpoint/2010/main" val="2502755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smtClean="0"/>
              <a:t>An Example of HyperTS</a:t>
            </a:r>
            <a:endParaRPr lang="en-US" sz="4000" dirty="0"/>
          </a:p>
        </p:txBody>
      </p:sp>
      <p:sp>
        <p:nvSpPr>
          <p:cNvPr id="47" name="TextBox 46"/>
          <p:cNvSpPr txBox="1"/>
          <p:nvPr/>
        </p:nvSpPr>
        <p:spPr>
          <a:xfrm>
            <a:off x="2590800" y="2981992"/>
            <a:ext cx="4116294" cy="800219"/>
          </a:xfrm>
          <a:prstGeom prst="rect">
            <a:avLst/>
          </a:prstGeom>
          <a:noFill/>
        </p:spPr>
        <p:txBody>
          <a:bodyPr wrap="square" rtlCol="0">
            <a:spAutoFit/>
          </a:bodyPr>
          <a:lstStyle/>
          <a:p>
            <a:r>
              <a:rPr lang="en-US" sz="2200" dirty="0" smtClean="0"/>
              <a:t>In memory, we keep these estimated CTRs for </a:t>
            </a:r>
            <a:r>
              <a:rPr lang="en-US" sz="2400" i="1" dirty="0" smtClean="0"/>
              <a:t>π</a:t>
            </a:r>
            <a:r>
              <a:rPr lang="en-US" sz="2400" baseline="-25000" dirty="0" smtClean="0"/>
              <a:t>1</a:t>
            </a:r>
            <a:r>
              <a:rPr lang="en-US" sz="2400" dirty="0"/>
              <a:t>, </a:t>
            </a:r>
            <a:r>
              <a:rPr lang="en-US" sz="2400" i="1" dirty="0"/>
              <a:t>π</a:t>
            </a:r>
            <a:r>
              <a:rPr lang="en-US" sz="2400" baseline="-25000" dirty="0"/>
              <a:t>2 </a:t>
            </a:r>
            <a:r>
              <a:rPr lang="en-US" sz="2400" dirty="0"/>
              <a:t> … </a:t>
            </a:r>
            <a:r>
              <a:rPr lang="en-US" sz="2400" i="1" dirty="0" smtClean="0"/>
              <a:t>π</a:t>
            </a:r>
            <a:r>
              <a:rPr lang="en-US" sz="2400" i="1" baseline="-25000" dirty="0" smtClean="0"/>
              <a:t>m.</a:t>
            </a:r>
            <a:endParaRPr lang="en-US" sz="2200" i="1" baseline="-25000" dirty="0"/>
          </a:p>
        </p:txBody>
      </p:sp>
      <p:grpSp>
        <p:nvGrpSpPr>
          <p:cNvPr id="3" name="Group 2"/>
          <p:cNvGrpSpPr/>
          <p:nvPr/>
        </p:nvGrpSpPr>
        <p:grpSpPr>
          <a:xfrm>
            <a:off x="7455446" y="1600200"/>
            <a:ext cx="999582" cy="3873412"/>
            <a:chOff x="7803892" y="1536788"/>
            <a:chExt cx="999582" cy="3873412"/>
          </a:xfrm>
        </p:grpSpPr>
        <p:sp>
          <p:nvSpPr>
            <p:cNvPr id="25" name="Process 24"/>
            <p:cNvSpPr/>
            <p:nvPr/>
          </p:nvSpPr>
          <p:spPr>
            <a:xfrm>
              <a:off x="7803892" y="1536788"/>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1</a:t>
              </a:r>
              <a:endParaRPr lang="en-US" sz="2200" baseline="-25000" dirty="0"/>
            </a:p>
          </p:txBody>
        </p:sp>
        <p:sp>
          <p:nvSpPr>
            <p:cNvPr id="26" name="Process 25"/>
            <p:cNvSpPr/>
            <p:nvPr/>
          </p:nvSpPr>
          <p:spPr>
            <a:xfrm>
              <a:off x="7803892" y="245705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2</a:t>
              </a:r>
              <a:endParaRPr lang="en-US" sz="2200" baseline="-25000" dirty="0"/>
            </a:p>
          </p:txBody>
        </p:sp>
        <p:sp>
          <p:nvSpPr>
            <p:cNvPr id="28" name="Process 27"/>
            <p:cNvSpPr/>
            <p:nvPr/>
          </p:nvSpPr>
          <p:spPr>
            <a:xfrm>
              <a:off x="7856872" y="371879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k</a:t>
              </a:r>
              <a:endParaRPr lang="en-US" sz="2200" i="1" baseline="-25000" dirty="0"/>
            </a:p>
          </p:txBody>
        </p:sp>
        <p:sp>
          <p:nvSpPr>
            <p:cNvPr id="29" name="TextBox 28"/>
            <p:cNvSpPr txBox="1"/>
            <p:nvPr/>
          </p:nvSpPr>
          <p:spPr>
            <a:xfrm>
              <a:off x="7803892" y="3053422"/>
              <a:ext cx="981651" cy="461665"/>
            </a:xfrm>
            <a:prstGeom prst="rect">
              <a:avLst/>
            </a:prstGeom>
            <a:noFill/>
          </p:spPr>
          <p:txBody>
            <a:bodyPr wrap="square" rtlCol="0">
              <a:spAutoFit/>
            </a:bodyPr>
            <a:lstStyle/>
            <a:p>
              <a:r>
                <a:rPr lang="en-US" sz="2400" dirty="0" smtClean="0"/>
                <a:t>…</a:t>
              </a:r>
              <a:endParaRPr lang="en-US" sz="2400" dirty="0"/>
            </a:p>
          </p:txBody>
        </p:sp>
        <p:sp>
          <p:nvSpPr>
            <p:cNvPr id="31" name="Process 30"/>
            <p:cNvSpPr/>
            <p:nvPr/>
          </p:nvSpPr>
          <p:spPr>
            <a:xfrm>
              <a:off x="7856872" y="4797552"/>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m</a:t>
              </a:r>
              <a:endParaRPr lang="en-US" sz="2200" i="1" baseline="-25000" dirty="0"/>
            </a:p>
          </p:txBody>
        </p:sp>
        <p:sp>
          <p:nvSpPr>
            <p:cNvPr id="32" name="TextBox 31"/>
            <p:cNvSpPr txBox="1"/>
            <p:nvPr/>
          </p:nvSpPr>
          <p:spPr>
            <a:xfrm>
              <a:off x="7821823" y="4341338"/>
              <a:ext cx="981651" cy="461665"/>
            </a:xfrm>
            <a:prstGeom prst="rect">
              <a:avLst/>
            </a:prstGeom>
            <a:noFill/>
          </p:spPr>
          <p:txBody>
            <a:bodyPr wrap="square" rtlCol="0">
              <a:spAutoFit/>
            </a:bodyPr>
            <a:lstStyle/>
            <a:p>
              <a:r>
                <a:rPr lang="en-US" sz="2400" dirty="0" smtClean="0"/>
                <a:t>…</a:t>
              </a:r>
              <a:endParaRPr lang="en-US" sz="2400" dirty="0"/>
            </a:p>
          </p:txBody>
        </p:sp>
      </p:grpSp>
    </p:spTree>
    <p:extLst>
      <p:ext uri="{BB962C8B-B14F-4D97-AF65-F5344CB8AC3E}">
        <p14:creationId xmlns:p14="http://schemas.microsoft.com/office/powerpoint/2010/main" val="3483744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52400"/>
            <a:ext cx="7315200" cy="1143000"/>
          </a:xfrm>
        </p:spPr>
        <p:txBody>
          <a:bodyPr/>
          <a:lstStyle/>
          <a:p>
            <a:pPr algn="l"/>
            <a:r>
              <a:rPr lang="en-US" altLang="en-US" sz="4000" smtClean="0"/>
              <a:t>Example: News Personalization </a:t>
            </a:r>
          </a:p>
        </p:txBody>
      </p:sp>
      <p:sp>
        <p:nvSpPr>
          <p:cNvPr id="23555" name="Content Placeholder 1"/>
          <p:cNvSpPr>
            <a:spLocks noGrp="1"/>
          </p:cNvSpPr>
          <p:nvPr>
            <p:ph idx="1"/>
          </p:nvPr>
        </p:nvSpPr>
        <p:spPr>
          <a:xfrm>
            <a:off x="457200" y="1708150"/>
            <a:ext cx="3581400" cy="3276600"/>
          </a:xfrm>
        </p:spPr>
        <p:txBody>
          <a:bodyPr/>
          <a:lstStyle/>
          <a:p>
            <a:pPr>
              <a:buFont typeface="Wingdings" panose="05000000000000000000" pitchFamily="2" charset="2"/>
              <a:buChar char="§"/>
            </a:pPr>
            <a:r>
              <a:rPr lang="en-US" altLang="en-US" sz="2400" b="1" dirty="0" smtClean="0"/>
              <a:t>Recommend</a:t>
            </a:r>
            <a:r>
              <a:rPr lang="en-US" altLang="en-US" sz="2400" dirty="0" smtClean="0"/>
              <a:t> news based on users’ interests.</a:t>
            </a:r>
          </a:p>
          <a:p>
            <a:pPr>
              <a:buFont typeface="Wingdings" panose="05000000000000000000" pitchFamily="2" charset="2"/>
              <a:buChar char="§"/>
            </a:pPr>
            <a:r>
              <a:rPr lang="en-US" altLang="en-US" sz="2400" b="1" dirty="0" smtClean="0"/>
              <a:t>Goal</a:t>
            </a:r>
            <a:r>
              <a:rPr lang="en-US" altLang="en-US" sz="2400" dirty="0" smtClean="0"/>
              <a:t>: Maximize user’s Click-Through-Rate.</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pic>
        <p:nvPicPr>
          <p:cNvPr id="23556" name="Picture 9"/>
          <p:cNvPicPr>
            <a:picLocks noChangeAspect="1" noChangeArrowheads="1"/>
          </p:cNvPicPr>
          <p:nvPr/>
        </p:nvPicPr>
        <p:blipFill>
          <a:blip r:embed="rId3">
            <a:extLst>
              <a:ext uri="{28A0092B-C50C-407E-A947-70E740481C1C}">
                <a14:useLocalDpi xmlns:a14="http://schemas.microsoft.com/office/drawing/2010/main" val="0"/>
              </a:ext>
            </a:extLst>
          </a:blip>
          <a:srcRect t="3947" r="23540"/>
          <a:stretch>
            <a:fillRect/>
          </a:stretch>
        </p:blipFill>
        <p:spPr bwMode="auto">
          <a:xfrm>
            <a:off x="3657600" y="1860550"/>
            <a:ext cx="5367338"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Rectangle 10"/>
          <p:cNvSpPr>
            <a:spLocks noChangeArrowheads="1"/>
          </p:cNvSpPr>
          <p:nvPr/>
        </p:nvSpPr>
        <p:spPr bwMode="auto">
          <a:xfrm>
            <a:off x="457200" y="6345238"/>
            <a:ext cx="67818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100" dirty="0"/>
              <a:t>[1] </a:t>
            </a:r>
            <a:r>
              <a:rPr lang="en-US" altLang="en-US" sz="1100" dirty="0">
                <a:hlinkClick r:id="rId4" action="ppaction://hlinkfile"/>
              </a:rPr>
              <a:t>Li, Lihong, et al. "A contextual-bandit approach to personalized news article recommendation." </a:t>
            </a:r>
            <a:r>
              <a:rPr lang="en-US" altLang="en-US" sz="1100" i="1" dirty="0">
                <a:hlinkClick r:id="rId4" action="ppaction://hlinkfile"/>
              </a:rPr>
              <a:t>Proceedings of the 19th international conference on World wide web</a:t>
            </a:r>
            <a:r>
              <a:rPr lang="en-US" altLang="en-US" sz="1100" dirty="0">
                <a:hlinkClick r:id="rId4" action="ppaction://hlinkfile"/>
              </a:rPr>
              <a:t>. ACM, 2010.</a:t>
            </a:r>
            <a:endParaRPr lang="en-US" altLang="en-US" sz="11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a:t>An Example of HyperTS</a:t>
            </a:r>
          </a:p>
        </p:txBody>
      </p:sp>
      <p:sp>
        <p:nvSpPr>
          <p:cNvPr id="7" name="Smiley Face 6"/>
          <p:cNvSpPr/>
          <p:nvPr/>
        </p:nvSpPr>
        <p:spPr>
          <a:xfrm>
            <a:off x="766871" y="1513806"/>
            <a:ext cx="713539" cy="727715"/>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586913" y="1082919"/>
            <a:ext cx="1470487" cy="430887"/>
          </a:xfrm>
          <a:prstGeom prst="rect">
            <a:avLst/>
          </a:prstGeom>
          <a:noFill/>
        </p:spPr>
        <p:txBody>
          <a:bodyPr wrap="none" rtlCol="0">
            <a:spAutoFit/>
          </a:bodyPr>
          <a:lstStyle/>
          <a:p>
            <a:r>
              <a:rPr lang="en-US" sz="2200" dirty="0" smtClean="0"/>
              <a:t>A </a:t>
            </a:r>
            <a:r>
              <a:rPr lang="en-US" sz="2200" dirty="0"/>
              <a:t>u</a:t>
            </a:r>
            <a:r>
              <a:rPr lang="en-US" sz="2200" dirty="0" smtClean="0"/>
              <a:t>ser visit</a:t>
            </a:r>
            <a:endParaRPr lang="en-US" sz="2200" i="1" baseline="-25000" dirty="0"/>
          </a:p>
        </p:txBody>
      </p:sp>
      <p:sp>
        <p:nvSpPr>
          <p:cNvPr id="9" name="Alternate Process 8"/>
          <p:cNvSpPr/>
          <p:nvPr/>
        </p:nvSpPr>
        <p:spPr>
          <a:xfrm>
            <a:off x="3352800" y="2241521"/>
            <a:ext cx="3029448" cy="111419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HyperTS selects a candidate model, </a:t>
            </a:r>
            <a:r>
              <a:rPr lang="en-US" sz="2400" i="1" dirty="0" smtClean="0"/>
              <a:t>π</a:t>
            </a:r>
            <a:r>
              <a:rPr lang="en-US" sz="2400" i="1" baseline="-25000" dirty="0"/>
              <a:t>k</a:t>
            </a:r>
            <a:r>
              <a:rPr lang="en-US" sz="2400" dirty="0" smtClean="0"/>
              <a:t> .</a:t>
            </a:r>
            <a:endParaRPr lang="en-US" sz="2400" dirty="0"/>
          </a:p>
        </p:txBody>
      </p:sp>
      <p:cxnSp>
        <p:nvCxnSpPr>
          <p:cNvPr id="27" name="Straight Arrow Connector 26"/>
          <p:cNvCxnSpPr>
            <a:stCxn id="12" idx="1"/>
            <a:endCxn id="9" idx="3"/>
          </p:cNvCxnSpPr>
          <p:nvPr/>
        </p:nvCxnSpPr>
        <p:spPr>
          <a:xfrm flipH="1" flipV="1">
            <a:off x="6382248" y="2798621"/>
            <a:ext cx="1238555" cy="13789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553200" y="1143000"/>
            <a:ext cx="1987177" cy="430887"/>
          </a:xfrm>
          <a:prstGeom prst="rect">
            <a:avLst/>
          </a:prstGeom>
          <a:noFill/>
        </p:spPr>
        <p:txBody>
          <a:bodyPr wrap="square" rtlCol="0">
            <a:spAutoFit/>
          </a:bodyPr>
          <a:lstStyle/>
          <a:p>
            <a:r>
              <a:rPr lang="en-US" sz="2200" dirty="0" smtClean="0"/>
              <a:t>Estimated CTRs</a:t>
            </a:r>
            <a:endParaRPr lang="en-US" sz="2200" i="1" baseline="-25000" dirty="0"/>
          </a:p>
        </p:txBody>
      </p:sp>
      <p:grpSp>
        <p:nvGrpSpPr>
          <p:cNvPr id="3" name="Group 2"/>
          <p:cNvGrpSpPr/>
          <p:nvPr/>
        </p:nvGrpSpPr>
        <p:grpSpPr>
          <a:xfrm>
            <a:off x="7567823" y="1689188"/>
            <a:ext cx="999582" cy="3873412"/>
            <a:chOff x="7948823" y="1536788"/>
            <a:chExt cx="999582" cy="3873412"/>
          </a:xfrm>
        </p:grpSpPr>
        <p:sp>
          <p:nvSpPr>
            <p:cNvPr id="10" name="Process 9"/>
            <p:cNvSpPr/>
            <p:nvPr/>
          </p:nvSpPr>
          <p:spPr>
            <a:xfrm>
              <a:off x="7948823" y="1536788"/>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1</a:t>
              </a:r>
              <a:endParaRPr lang="en-US" sz="2200" baseline="-25000" dirty="0"/>
            </a:p>
          </p:txBody>
        </p:sp>
        <p:sp>
          <p:nvSpPr>
            <p:cNvPr id="11" name="Process 10"/>
            <p:cNvSpPr/>
            <p:nvPr/>
          </p:nvSpPr>
          <p:spPr>
            <a:xfrm>
              <a:off x="7948823" y="245705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2</a:t>
              </a:r>
              <a:endParaRPr lang="en-US" sz="2200" baseline="-25000" dirty="0"/>
            </a:p>
          </p:txBody>
        </p:sp>
        <p:sp>
          <p:nvSpPr>
            <p:cNvPr id="12" name="Process 11"/>
            <p:cNvSpPr/>
            <p:nvPr/>
          </p:nvSpPr>
          <p:spPr>
            <a:xfrm>
              <a:off x="8001803" y="371879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k</a:t>
              </a:r>
              <a:endParaRPr lang="en-US" sz="2200" i="1" baseline="-25000" dirty="0"/>
            </a:p>
          </p:txBody>
        </p:sp>
        <p:sp>
          <p:nvSpPr>
            <p:cNvPr id="14" name="TextBox 13"/>
            <p:cNvSpPr txBox="1"/>
            <p:nvPr/>
          </p:nvSpPr>
          <p:spPr>
            <a:xfrm>
              <a:off x="7948823" y="3053422"/>
              <a:ext cx="981651" cy="461665"/>
            </a:xfrm>
            <a:prstGeom prst="rect">
              <a:avLst/>
            </a:prstGeom>
            <a:noFill/>
          </p:spPr>
          <p:txBody>
            <a:bodyPr wrap="square" rtlCol="0">
              <a:spAutoFit/>
            </a:bodyPr>
            <a:lstStyle/>
            <a:p>
              <a:r>
                <a:rPr lang="en-US" sz="2400" dirty="0" smtClean="0"/>
                <a:t>…</a:t>
              </a:r>
              <a:endParaRPr lang="en-US" sz="2400" dirty="0"/>
            </a:p>
          </p:txBody>
        </p:sp>
        <p:sp>
          <p:nvSpPr>
            <p:cNvPr id="25" name="Process 24"/>
            <p:cNvSpPr/>
            <p:nvPr/>
          </p:nvSpPr>
          <p:spPr>
            <a:xfrm>
              <a:off x="8001803" y="4797552"/>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m</a:t>
              </a:r>
              <a:endParaRPr lang="en-US" sz="2200" i="1" baseline="-25000" dirty="0"/>
            </a:p>
          </p:txBody>
        </p:sp>
        <p:sp>
          <p:nvSpPr>
            <p:cNvPr id="26" name="TextBox 25"/>
            <p:cNvSpPr txBox="1"/>
            <p:nvPr/>
          </p:nvSpPr>
          <p:spPr>
            <a:xfrm>
              <a:off x="7966754" y="4341338"/>
              <a:ext cx="981651" cy="461665"/>
            </a:xfrm>
            <a:prstGeom prst="rect">
              <a:avLst/>
            </a:prstGeom>
            <a:noFill/>
          </p:spPr>
          <p:txBody>
            <a:bodyPr wrap="square" rtlCol="0">
              <a:spAutoFit/>
            </a:bodyPr>
            <a:lstStyle/>
            <a:p>
              <a:r>
                <a:rPr lang="en-US" sz="2400" dirty="0" smtClean="0"/>
                <a:t>…</a:t>
              </a:r>
              <a:endParaRPr lang="en-US" sz="2400" dirty="0"/>
            </a:p>
          </p:txBody>
        </p:sp>
      </p:grpSp>
    </p:spTree>
    <p:extLst>
      <p:ext uri="{BB962C8B-B14F-4D97-AF65-F5344CB8AC3E}">
        <p14:creationId xmlns:p14="http://schemas.microsoft.com/office/powerpoint/2010/main" val="22175130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a:t>An Example of HyperTS</a:t>
            </a:r>
          </a:p>
        </p:txBody>
      </p:sp>
      <p:sp>
        <p:nvSpPr>
          <p:cNvPr id="7" name="Smiley Face 6"/>
          <p:cNvSpPr/>
          <p:nvPr/>
        </p:nvSpPr>
        <p:spPr>
          <a:xfrm>
            <a:off x="623143" y="1605683"/>
            <a:ext cx="713539" cy="727715"/>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510713" y="1189911"/>
            <a:ext cx="1470487" cy="430887"/>
          </a:xfrm>
          <a:prstGeom prst="rect">
            <a:avLst/>
          </a:prstGeom>
          <a:noFill/>
        </p:spPr>
        <p:txBody>
          <a:bodyPr wrap="none" rtlCol="0">
            <a:spAutoFit/>
          </a:bodyPr>
          <a:lstStyle/>
          <a:p>
            <a:r>
              <a:rPr lang="en-US" sz="2200" dirty="0" smtClean="0"/>
              <a:t>A </a:t>
            </a:r>
            <a:r>
              <a:rPr lang="en-US" sz="2200" dirty="0"/>
              <a:t>u</a:t>
            </a:r>
            <a:r>
              <a:rPr lang="en-US" sz="2200" dirty="0" smtClean="0"/>
              <a:t>ser visit</a:t>
            </a:r>
            <a:endParaRPr lang="en-US" sz="2200" i="1" baseline="-25000" dirty="0"/>
          </a:p>
        </p:txBody>
      </p:sp>
      <p:sp>
        <p:nvSpPr>
          <p:cNvPr id="9" name="Alternate Process 8"/>
          <p:cNvSpPr/>
          <p:nvPr/>
        </p:nvSpPr>
        <p:spPr>
          <a:xfrm>
            <a:off x="2907878" y="2227304"/>
            <a:ext cx="3639048" cy="107016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HyperTS selects a candidate model, </a:t>
            </a:r>
            <a:r>
              <a:rPr lang="en-US" sz="2400" i="1" dirty="0" smtClean="0"/>
              <a:t>π</a:t>
            </a:r>
            <a:r>
              <a:rPr lang="en-US" sz="2400" i="1" baseline="-25000" dirty="0"/>
              <a:t>k</a:t>
            </a:r>
            <a:r>
              <a:rPr lang="en-US" sz="2400" dirty="0" smtClean="0"/>
              <a:t> .</a:t>
            </a:r>
            <a:endParaRPr lang="en-US" sz="2400" dirty="0"/>
          </a:p>
        </p:txBody>
      </p:sp>
      <p:sp>
        <p:nvSpPr>
          <p:cNvPr id="16" name="Alternate Process 15"/>
          <p:cNvSpPr/>
          <p:nvPr/>
        </p:nvSpPr>
        <p:spPr>
          <a:xfrm>
            <a:off x="2971800" y="3592868"/>
            <a:ext cx="3639048" cy="107016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i="1" dirty="0"/>
              <a:t>π</a:t>
            </a:r>
            <a:r>
              <a:rPr lang="en-US" sz="2400" i="1" baseline="-25000" dirty="0"/>
              <a:t>k</a:t>
            </a:r>
            <a:r>
              <a:rPr lang="en-US" sz="2400" dirty="0" smtClean="0"/>
              <a:t> recommends item </a:t>
            </a:r>
            <a:r>
              <a:rPr lang="en-US" sz="2400" i="1" dirty="0" smtClean="0"/>
              <a:t>A</a:t>
            </a:r>
            <a:r>
              <a:rPr lang="en-US" sz="2400" dirty="0" smtClean="0"/>
              <a:t> to the user.</a:t>
            </a:r>
            <a:endParaRPr lang="en-US" sz="2400" dirty="0"/>
          </a:p>
        </p:txBody>
      </p:sp>
      <p:cxnSp>
        <p:nvCxnSpPr>
          <p:cNvPr id="18" name="Straight Arrow Connector 17"/>
          <p:cNvCxnSpPr>
            <a:stCxn id="7" idx="6"/>
            <a:endCxn id="16" idx="1"/>
          </p:cNvCxnSpPr>
          <p:nvPr/>
        </p:nvCxnSpPr>
        <p:spPr>
          <a:xfrm>
            <a:off x="1336682" y="1969541"/>
            <a:ext cx="1635118" cy="2158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9" idx="1"/>
            <a:endCxn id="9" idx="3"/>
          </p:cNvCxnSpPr>
          <p:nvPr/>
        </p:nvCxnSpPr>
        <p:spPr>
          <a:xfrm flipH="1" flipV="1">
            <a:off x="6546926" y="2762389"/>
            <a:ext cx="1117072" cy="14151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1"/>
            <a:endCxn id="7" idx="4"/>
          </p:cNvCxnSpPr>
          <p:nvPr/>
        </p:nvCxnSpPr>
        <p:spPr>
          <a:xfrm flipH="1" flipV="1">
            <a:off x="979913" y="2333398"/>
            <a:ext cx="1991887" cy="17945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843417" y="3406635"/>
            <a:ext cx="399255" cy="430887"/>
          </a:xfrm>
          <a:prstGeom prst="rect">
            <a:avLst/>
          </a:prstGeom>
          <a:noFill/>
        </p:spPr>
        <p:txBody>
          <a:bodyPr wrap="none" rtlCol="0">
            <a:spAutoFit/>
          </a:bodyPr>
          <a:lstStyle/>
          <a:p>
            <a:r>
              <a:rPr lang="en-US" sz="2200" i="1" dirty="0" smtClean="0"/>
              <a:t>A</a:t>
            </a:r>
            <a:endParaRPr lang="en-US" sz="2200" i="1" baseline="-25000" dirty="0"/>
          </a:p>
        </p:txBody>
      </p:sp>
      <p:sp>
        <p:nvSpPr>
          <p:cNvPr id="37" name="TextBox 36"/>
          <p:cNvSpPr txBox="1"/>
          <p:nvPr/>
        </p:nvSpPr>
        <p:spPr>
          <a:xfrm>
            <a:off x="1665081" y="1974089"/>
            <a:ext cx="1459164" cy="769441"/>
          </a:xfrm>
          <a:prstGeom prst="rect">
            <a:avLst/>
          </a:prstGeom>
          <a:noFill/>
        </p:spPr>
        <p:txBody>
          <a:bodyPr wrap="none" rtlCol="0">
            <a:spAutoFit/>
          </a:bodyPr>
          <a:lstStyle/>
          <a:p>
            <a:r>
              <a:rPr lang="en-US" sz="2200" b="1" i="1" dirty="0" err="1" smtClean="0"/>
              <a:t>x</a:t>
            </a:r>
            <a:r>
              <a:rPr lang="en-US" sz="2200" i="1" baseline="-25000" dirty="0" err="1" smtClean="0"/>
              <a:t>t</a:t>
            </a:r>
            <a:r>
              <a:rPr lang="en-US" sz="2200" i="1" baseline="-25000" dirty="0" smtClean="0"/>
              <a:t>:</a:t>
            </a:r>
            <a:r>
              <a:rPr lang="en-US" sz="2200" dirty="0" smtClean="0"/>
              <a:t>: context</a:t>
            </a:r>
          </a:p>
          <a:p>
            <a:r>
              <a:rPr lang="en-US" sz="2200" dirty="0" smtClean="0"/>
              <a:t> features</a:t>
            </a:r>
            <a:endParaRPr lang="en-US" sz="2200" dirty="0"/>
          </a:p>
        </p:txBody>
      </p:sp>
      <p:sp>
        <p:nvSpPr>
          <p:cNvPr id="47" name="TextBox 46"/>
          <p:cNvSpPr txBox="1"/>
          <p:nvPr/>
        </p:nvSpPr>
        <p:spPr>
          <a:xfrm>
            <a:off x="7008214" y="1066800"/>
            <a:ext cx="1987177" cy="430887"/>
          </a:xfrm>
          <a:prstGeom prst="rect">
            <a:avLst/>
          </a:prstGeom>
          <a:noFill/>
        </p:spPr>
        <p:txBody>
          <a:bodyPr wrap="square" rtlCol="0">
            <a:spAutoFit/>
          </a:bodyPr>
          <a:lstStyle/>
          <a:p>
            <a:r>
              <a:rPr lang="en-US" sz="2200" dirty="0" smtClean="0"/>
              <a:t>Estimated CTRs</a:t>
            </a:r>
            <a:endParaRPr lang="en-US" sz="2200" i="1" baseline="-25000" dirty="0"/>
          </a:p>
        </p:txBody>
      </p:sp>
      <p:grpSp>
        <p:nvGrpSpPr>
          <p:cNvPr id="3" name="Group 2"/>
          <p:cNvGrpSpPr/>
          <p:nvPr/>
        </p:nvGrpSpPr>
        <p:grpSpPr>
          <a:xfrm>
            <a:off x="7611018" y="1689188"/>
            <a:ext cx="999582" cy="3873412"/>
            <a:chOff x="7772400" y="1643780"/>
            <a:chExt cx="999582" cy="3873412"/>
          </a:xfrm>
        </p:grpSpPr>
        <p:sp>
          <p:nvSpPr>
            <p:cNvPr id="26" name="Process 25"/>
            <p:cNvSpPr/>
            <p:nvPr/>
          </p:nvSpPr>
          <p:spPr>
            <a:xfrm>
              <a:off x="7772400" y="1643780"/>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1</a:t>
              </a:r>
              <a:endParaRPr lang="en-US" sz="2200" baseline="-25000" dirty="0"/>
            </a:p>
          </p:txBody>
        </p:sp>
        <p:sp>
          <p:nvSpPr>
            <p:cNvPr id="28" name="Process 27"/>
            <p:cNvSpPr/>
            <p:nvPr/>
          </p:nvSpPr>
          <p:spPr>
            <a:xfrm>
              <a:off x="7772400" y="2564051"/>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2</a:t>
              </a:r>
              <a:endParaRPr lang="en-US" sz="2200" baseline="-25000" dirty="0"/>
            </a:p>
          </p:txBody>
        </p:sp>
        <p:sp>
          <p:nvSpPr>
            <p:cNvPr id="29" name="Process 28"/>
            <p:cNvSpPr/>
            <p:nvPr/>
          </p:nvSpPr>
          <p:spPr>
            <a:xfrm>
              <a:off x="7825380" y="3825791"/>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k</a:t>
              </a:r>
              <a:endParaRPr lang="en-US" sz="2200" i="1" baseline="-25000" dirty="0"/>
            </a:p>
          </p:txBody>
        </p:sp>
        <p:sp>
          <p:nvSpPr>
            <p:cNvPr id="31" name="TextBox 30"/>
            <p:cNvSpPr txBox="1"/>
            <p:nvPr/>
          </p:nvSpPr>
          <p:spPr>
            <a:xfrm>
              <a:off x="7772400" y="3160414"/>
              <a:ext cx="981651" cy="461665"/>
            </a:xfrm>
            <a:prstGeom prst="rect">
              <a:avLst/>
            </a:prstGeom>
            <a:noFill/>
          </p:spPr>
          <p:txBody>
            <a:bodyPr wrap="square" rtlCol="0">
              <a:spAutoFit/>
            </a:bodyPr>
            <a:lstStyle/>
            <a:p>
              <a:r>
                <a:rPr lang="en-US" sz="2400" dirty="0" smtClean="0"/>
                <a:t>…</a:t>
              </a:r>
              <a:endParaRPr lang="en-US" sz="2400" dirty="0"/>
            </a:p>
          </p:txBody>
        </p:sp>
        <p:sp>
          <p:nvSpPr>
            <p:cNvPr id="32" name="Process 31"/>
            <p:cNvSpPr/>
            <p:nvPr/>
          </p:nvSpPr>
          <p:spPr>
            <a:xfrm>
              <a:off x="7825380" y="4904544"/>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m</a:t>
              </a:r>
              <a:endParaRPr lang="en-US" sz="2200" i="1" baseline="-25000" dirty="0"/>
            </a:p>
          </p:txBody>
        </p:sp>
        <p:sp>
          <p:nvSpPr>
            <p:cNvPr id="35" name="TextBox 34"/>
            <p:cNvSpPr txBox="1"/>
            <p:nvPr/>
          </p:nvSpPr>
          <p:spPr>
            <a:xfrm>
              <a:off x="7790331" y="4448330"/>
              <a:ext cx="981651" cy="461665"/>
            </a:xfrm>
            <a:prstGeom prst="rect">
              <a:avLst/>
            </a:prstGeom>
            <a:noFill/>
          </p:spPr>
          <p:txBody>
            <a:bodyPr wrap="square" rtlCol="0">
              <a:spAutoFit/>
            </a:bodyPr>
            <a:lstStyle/>
            <a:p>
              <a:r>
                <a:rPr lang="en-US" sz="2400" dirty="0" smtClean="0"/>
                <a:t>…</a:t>
              </a:r>
              <a:endParaRPr lang="en-US" sz="2400" dirty="0"/>
            </a:p>
          </p:txBody>
        </p:sp>
      </p:grpSp>
    </p:spTree>
    <p:extLst>
      <p:ext uri="{BB962C8B-B14F-4D97-AF65-F5344CB8AC3E}">
        <p14:creationId xmlns:p14="http://schemas.microsoft.com/office/powerpoint/2010/main" val="11382238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a:t>An Example of HyperTS</a:t>
            </a:r>
          </a:p>
        </p:txBody>
      </p:sp>
      <p:sp>
        <p:nvSpPr>
          <p:cNvPr id="7" name="Smiley Face 6"/>
          <p:cNvSpPr/>
          <p:nvPr/>
        </p:nvSpPr>
        <p:spPr>
          <a:xfrm>
            <a:off x="546943" y="1605683"/>
            <a:ext cx="713539" cy="727715"/>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434513" y="1189911"/>
            <a:ext cx="1470487" cy="430887"/>
          </a:xfrm>
          <a:prstGeom prst="rect">
            <a:avLst/>
          </a:prstGeom>
          <a:noFill/>
        </p:spPr>
        <p:txBody>
          <a:bodyPr wrap="none" rtlCol="0">
            <a:spAutoFit/>
          </a:bodyPr>
          <a:lstStyle/>
          <a:p>
            <a:r>
              <a:rPr lang="en-US" sz="2200" dirty="0" smtClean="0"/>
              <a:t>A </a:t>
            </a:r>
            <a:r>
              <a:rPr lang="en-US" sz="2200" dirty="0"/>
              <a:t>u</a:t>
            </a:r>
            <a:r>
              <a:rPr lang="en-US" sz="2200" dirty="0" smtClean="0"/>
              <a:t>ser visit</a:t>
            </a:r>
            <a:endParaRPr lang="en-US" sz="2200" i="1" baseline="-25000" dirty="0"/>
          </a:p>
        </p:txBody>
      </p:sp>
      <p:sp>
        <p:nvSpPr>
          <p:cNvPr id="9" name="Alternate Process 8"/>
          <p:cNvSpPr/>
          <p:nvPr/>
        </p:nvSpPr>
        <p:spPr>
          <a:xfrm>
            <a:off x="2907878" y="1981200"/>
            <a:ext cx="3639048" cy="107016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HyperTS selects a candidate model, </a:t>
            </a:r>
            <a:r>
              <a:rPr lang="en-US" sz="2400" i="1" dirty="0" smtClean="0"/>
              <a:t>π</a:t>
            </a:r>
            <a:r>
              <a:rPr lang="en-US" sz="2400" i="1" baseline="-25000" dirty="0"/>
              <a:t>k</a:t>
            </a:r>
            <a:r>
              <a:rPr lang="en-US" sz="2400" dirty="0" smtClean="0"/>
              <a:t> .</a:t>
            </a:r>
            <a:endParaRPr lang="en-US" sz="2400" dirty="0"/>
          </a:p>
        </p:txBody>
      </p:sp>
      <p:sp>
        <p:nvSpPr>
          <p:cNvPr id="16" name="Alternate Process 15"/>
          <p:cNvSpPr/>
          <p:nvPr/>
        </p:nvSpPr>
        <p:spPr>
          <a:xfrm>
            <a:off x="2971800" y="3352800"/>
            <a:ext cx="3639048" cy="107016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i="1" dirty="0"/>
              <a:t>π</a:t>
            </a:r>
            <a:r>
              <a:rPr lang="en-US" sz="2400" i="1" baseline="-25000" dirty="0"/>
              <a:t>k</a:t>
            </a:r>
            <a:r>
              <a:rPr lang="en-US" sz="2400" dirty="0" smtClean="0"/>
              <a:t> recommends item </a:t>
            </a:r>
            <a:r>
              <a:rPr lang="en-US" sz="2400" i="1" dirty="0" smtClean="0"/>
              <a:t>A</a:t>
            </a:r>
            <a:r>
              <a:rPr lang="en-US" sz="2400" dirty="0" smtClean="0"/>
              <a:t> to the user.</a:t>
            </a:r>
            <a:endParaRPr lang="en-US" sz="2400" dirty="0"/>
          </a:p>
        </p:txBody>
      </p:sp>
      <p:cxnSp>
        <p:nvCxnSpPr>
          <p:cNvPr id="18" name="Straight Arrow Connector 17"/>
          <p:cNvCxnSpPr>
            <a:stCxn id="7" idx="6"/>
            <a:endCxn id="16" idx="1"/>
          </p:cNvCxnSpPr>
          <p:nvPr/>
        </p:nvCxnSpPr>
        <p:spPr>
          <a:xfrm>
            <a:off x="1260482" y="1969541"/>
            <a:ext cx="1711318" cy="19183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9" idx="1"/>
            <a:endCxn id="9" idx="3"/>
          </p:cNvCxnSpPr>
          <p:nvPr/>
        </p:nvCxnSpPr>
        <p:spPr>
          <a:xfrm flipH="1" flipV="1">
            <a:off x="6546926" y="2516285"/>
            <a:ext cx="1117072" cy="16612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1"/>
            <a:endCxn id="7" idx="5"/>
          </p:cNvCxnSpPr>
          <p:nvPr/>
        </p:nvCxnSpPr>
        <p:spPr>
          <a:xfrm flipH="1" flipV="1">
            <a:off x="1155987" y="2226827"/>
            <a:ext cx="1815813" cy="1661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219200" y="2667000"/>
            <a:ext cx="413872" cy="430887"/>
          </a:xfrm>
          <a:prstGeom prst="rect">
            <a:avLst/>
          </a:prstGeom>
          <a:noFill/>
        </p:spPr>
        <p:txBody>
          <a:bodyPr wrap="square" rtlCol="0">
            <a:spAutoFit/>
          </a:bodyPr>
          <a:lstStyle/>
          <a:p>
            <a:r>
              <a:rPr lang="en-US" sz="2200" i="1" dirty="0" smtClean="0">
                <a:solidFill>
                  <a:srgbClr val="0070C0"/>
                </a:solidFill>
              </a:rPr>
              <a:t>A</a:t>
            </a:r>
            <a:endParaRPr lang="en-US" sz="2200" i="1" baseline="-25000" dirty="0">
              <a:solidFill>
                <a:srgbClr val="0070C0"/>
              </a:solidFill>
            </a:endParaRPr>
          </a:p>
        </p:txBody>
      </p:sp>
      <p:sp>
        <p:nvSpPr>
          <p:cNvPr id="37" name="TextBox 36"/>
          <p:cNvSpPr txBox="1"/>
          <p:nvPr/>
        </p:nvSpPr>
        <p:spPr>
          <a:xfrm>
            <a:off x="1587138" y="1876651"/>
            <a:ext cx="1916708" cy="769441"/>
          </a:xfrm>
          <a:prstGeom prst="rect">
            <a:avLst/>
          </a:prstGeom>
          <a:noFill/>
        </p:spPr>
        <p:txBody>
          <a:bodyPr wrap="square" rtlCol="0">
            <a:spAutoFit/>
          </a:bodyPr>
          <a:lstStyle/>
          <a:p>
            <a:r>
              <a:rPr lang="en-US" sz="2200" b="1" i="1" dirty="0" err="1" smtClean="0"/>
              <a:t>x</a:t>
            </a:r>
            <a:r>
              <a:rPr lang="en-US" sz="2200" i="1" baseline="-25000" dirty="0" err="1" smtClean="0"/>
              <a:t>t</a:t>
            </a:r>
            <a:r>
              <a:rPr lang="en-US" sz="2200" i="1" baseline="-25000" dirty="0" smtClean="0"/>
              <a:t>:</a:t>
            </a:r>
            <a:r>
              <a:rPr lang="en-US" sz="2200" dirty="0" smtClean="0"/>
              <a:t>: context</a:t>
            </a:r>
          </a:p>
          <a:p>
            <a:r>
              <a:rPr lang="en-US" sz="2200" dirty="0" smtClean="0"/>
              <a:t> features</a:t>
            </a:r>
            <a:endParaRPr lang="en-US" sz="2200" dirty="0"/>
          </a:p>
        </p:txBody>
      </p:sp>
      <p:sp>
        <p:nvSpPr>
          <p:cNvPr id="47" name="TextBox 46"/>
          <p:cNvSpPr txBox="1"/>
          <p:nvPr/>
        </p:nvSpPr>
        <p:spPr>
          <a:xfrm>
            <a:off x="7008214" y="1066800"/>
            <a:ext cx="1987177" cy="430887"/>
          </a:xfrm>
          <a:prstGeom prst="rect">
            <a:avLst/>
          </a:prstGeom>
          <a:noFill/>
        </p:spPr>
        <p:txBody>
          <a:bodyPr wrap="square" rtlCol="0">
            <a:spAutoFit/>
          </a:bodyPr>
          <a:lstStyle/>
          <a:p>
            <a:r>
              <a:rPr lang="en-US" sz="2200" dirty="0" smtClean="0"/>
              <a:t>Estimated CTRs</a:t>
            </a:r>
            <a:endParaRPr lang="en-US" sz="2200" i="1" baseline="-25000" dirty="0"/>
          </a:p>
        </p:txBody>
      </p:sp>
      <p:grpSp>
        <p:nvGrpSpPr>
          <p:cNvPr id="3" name="Group 2"/>
          <p:cNvGrpSpPr/>
          <p:nvPr/>
        </p:nvGrpSpPr>
        <p:grpSpPr>
          <a:xfrm>
            <a:off x="7611018" y="1689188"/>
            <a:ext cx="999582" cy="3873412"/>
            <a:chOff x="7772400" y="1643780"/>
            <a:chExt cx="999582" cy="3873412"/>
          </a:xfrm>
        </p:grpSpPr>
        <p:sp>
          <p:nvSpPr>
            <p:cNvPr id="26" name="Process 25"/>
            <p:cNvSpPr/>
            <p:nvPr/>
          </p:nvSpPr>
          <p:spPr>
            <a:xfrm>
              <a:off x="7772400" y="1643780"/>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1</a:t>
              </a:r>
              <a:endParaRPr lang="en-US" sz="2200" baseline="-25000" dirty="0"/>
            </a:p>
          </p:txBody>
        </p:sp>
        <p:sp>
          <p:nvSpPr>
            <p:cNvPr id="28" name="Process 27"/>
            <p:cNvSpPr/>
            <p:nvPr/>
          </p:nvSpPr>
          <p:spPr>
            <a:xfrm>
              <a:off x="7772400" y="2564051"/>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smtClean="0"/>
                <a:t>R</a:t>
              </a:r>
              <a:r>
                <a:rPr lang="en-US" sz="2200" baseline="-25000" dirty="0" smtClean="0"/>
                <a:t>2</a:t>
              </a:r>
              <a:endParaRPr lang="en-US" sz="2200" baseline="-25000" dirty="0"/>
            </a:p>
          </p:txBody>
        </p:sp>
        <p:sp>
          <p:nvSpPr>
            <p:cNvPr id="29" name="Process 28"/>
            <p:cNvSpPr/>
            <p:nvPr/>
          </p:nvSpPr>
          <p:spPr>
            <a:xfrm>
              <a:off x="7825380" y="3825791"/>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k</a:t>
              </a:r>
              <a:endParaRPr lang="en-US" sz="2200" i="1" baseline="-25000" dirty="0"/>
            </a:p>
          </p:txBody>
        </p:sp>
        <p:sp>
          <p:nvSpPr>
            <p:cNvPr id="31" name="TextBox 30"/>
            <p:cNvSpPr txBox="1"/>
            <p:nvPr/>
          </p:nvSpPr>
          <p:spPr>
            <a:xfrm>
              <a:off x="7772400" y="3160414"/>
              <a:ext cx="981651" cy="461665"/>
            </a:xfrm>
            <a:prstGeom prst="rect">
              <a:avLst/>
            </a:prstGeom>
            <a:noFill/>
          </p:spPr>
          <p:txBody>
            <a:bodyPr wrap="square" rtlCol="0">
              <a:spAutoFit/>
            </a:bodyPr>
            <a:lstStyle/>
            <a:p>
              <a:r>
                <a:rPr lang="en-US" sz="2400" dirty="0" smtClean="0"/>
                <a:t>…</a:t>
              </a:r>
              <a:endParaRPr lang="en-US" sz="2400" dirty="0"/>
            </a:p>
          </p:txBody>
        </p:sp>
        <p:sp>
          <p:nvSpPr>
            <p:cNvPr id="32" name="Process 31"/>
            <p:cNvSpPr/>
            <p:nvPr/>
          </p:nvSpPr>
          <p:spPr>
            <a:xfrm>
              <a:off x="7825380" y="4904544"/>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err="1" smtClean="0"/>
                <a:t>R</a:t>
              </a:r>
              <a:r>
                <a:rPr lang="en-US" sz="2200" i="1" baseline="-25000" dirty="0" err="1" smtClean="0"/>
                <a:t>m</a:t>
              </a:r>
              <a:endParaRPr lang="en-US" sz="2200" i="1" baseline="-25000" dirty="0"/>
            </a:p>
          </p:txBody>
        </p:sp>
        <p:sp>
          <p:nvSpPr>
            <p:cNvPr id="35" name="TextBox 34"/>
            <p:cNvSpPr txBox="1"/>
            <p:nvPr/>
          </p:nvSpPr>
          <p:spPr>
            <a:xfrm>
              <a:off x="7790331" y="4448330"/>
              <a:ext cx="981651" cy="461665"/>
            </a:xfrm>
            <a:prstGeom prst="rect">
              <a:avLst/>
            </a:prstGeom>
            <a:noFill/>
          </p:spPr>
          <p:txBody>
            <a:bodyPr wrap="square" rtlCol="0">
              <a:spAutoFit/>
            </a:bodyPr>
            <a:lstStyle/>
            <a:p>
              <a:r>
                <a:rPr lang="en-US" sz="2400" dirty="0" smtClean="0"/>
                <a:t>…</a:t>
              </a:r>
              <a:endParaRPr lang="en-US" sz="2400" dirty="0"/>
            </a:p>
          </p:txBody>
        </p:sp>
      </p:grpSp>
      <p:sp>
        <p:nvSpPr>
          <p:cNvPr id="23" name="Alternate Process 40"/>
          <p:cNvSpPr/>
          <p:nvPr/>
        </p:nvSpPr>
        <p:spPr>
          <a:xfrm>
            <a:off x="2743200" y="4724400"/>
            <a:ext cx="3889804" cy="941333"/>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HyperTS updates the estimation of </a:t>
            </a:r>
            <a:r>
              <a:rPr lang="en-US" sz="2400" i="1" dirty="0" err="1" smtClean="0"/>
              <a:t>R</a:t>
            </a:r>
            <a:r>
              <a:rPr lang="en-US" sz="2400" i="1" baseline="-25000" dirty="0" err="1" smtClean="0"/>
              <a:t>k</a:t>
            </a:r>
            <a:r>
              <a:rPr lang="en-US" sz="2400" dirty="0" smtClean="0"/>
              <a:t> based on</a:t>
            </a:r>
            <a:r>
              <a:rPr lang="en-US" sz="2400" i="1" dirty="0" smtClean="0"/>
              <a:t> </a:t>
            </a:r>
            <a:r>
              <a:rPr lang="en-US" sz="2400" i="1" dirty="0"/>
              <a:t>r</a:t>
            </a:r>
            <a:r>
              <a:rPr lang="en-US" sz="2400" i="1" baseline="-25000" dirty="0"/>
              <a:t>t</a:t>
            </a:r>
            <a:r>
              <a:rPr lang="en-US" sz="2400" dirty="0" smtClean="0"/>
              <a:t>.</a:t>
            </a:r>
            <a:endParaRPr lang="en-US" sz="2400" dirty="0"/>
          </a:p>
        </p:txBody>
      </p:sp>
      <p:cxnSp>
        <p:nvCxnSpPr>
          <p:cNvPr id="38" name="Straight Arrow Connector 37"/>
          <p:cNvCxnSpPr>
            <a:stCxn id="7" idx="4"/>
            <a:endCxn id="23" idx="1"/>
          </p:cNvCxnSpPr>
          <p:nvPr/>
        </p:nvCxnSpPr>
        <p:spPr>
          <a:xfrm>
            <a:off x="903713" y="2333398"/>
            <a:ext cx="1839487" cy="28616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rot="3038433">
            <a:off x="285733" y="3243916"/>
            <a:ext cx="1893286" cy="430887"/>
          </a:xfrm>
          <a:prstGeom prst="rect">
            <a:avLst/>
          </a:prstGeom>
        </p:spPr>
        <p:txBody>
          <a:bodyPr wrap="square">
            <a:spAutoFit/>
          </a:bodyPr>
          <a:lstStyle/>
          <a:p>
            <a:r>
              <a:rPr lang="en-US" sz="2200" i="1" dirty="0"/>
              <a:t>r</a:t>
            </a:r>
            <a:r>
              <a:rPr lang="en-US" sz="2200" i="1" baseline="-25000" dirty="0" smtClean="0"/>
              <a:t>t</a:t>
            </a:r>
            <a:r>
              <a:rPr lang="en-US" sz="2200" dirty="0" smtClean="0"/>
              <a:t> :click or not</a:t>
            </a:r>
            <a:endParaRPr lang="en-US" sz="2200" dirty="0"/>
          </a:p>
        </p:txBody>
      </p:sp>
      <p:cxnSp>
        <p:nvCxnSpPr>
          <p:cNvPr id="40" name="Straight Arrow Connector 39"/>
          <p:cNvCxnSpPr>
            <a:stCxn id="23" idx="3"/>
            <a:endCxn id="29" idx="1"/>
          </p:cNvCxnSpPr>
          <p:nvPr/>
        </p:nvCxnSpPr>
        <p:spPr>
          <a:xfrm flipV="1">
            <a:off x="6633004" y="4177523"/>
            <a:ext cx="1030994" cy="10175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378758" y="4406681"/>
            <a:ext cx="1185575" cy="400110"/>
          </a:xfrm>
          <a:prstGeom prst="rect">
            <a:avLst/>
          </a:prstGeom>
        </p:spPr>
        <p:txBody>
          <a:bodyPr wrap="square">
            <a:spAutoFit/>
          </a:bodyPr>
          <a:lstStyle/>
          <a:p>
            <a:r>
              <a:rPr lang="en-US" sz="2000" dirty="0" smtClean="0"/>
              <a:t>update</a:t>
            </a:r>
            <a:endParaRPr lang="en-US" sz="2000" dirty="0"/>
          </a:p>
        </p:txBody>
      </p:sp>
    </p:spTree>
    <p:extLst>
      <p:ext uri="{BB962C8B-B14F-4D97-AF65-F5344CB8AC3E}">
        <p14:creationId xmlns:p14="http://schemas.microsoft.com/office/powerpoint/2010/main" val="6267041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781800" cy="1143000"/>
          </a:xfrm>
        </p:spPr>
        <p:txBody>
          <a:bodyPr>
            <a:normAutofit/>
          </a:bodyPr>
          <a:lstStyle/>
          <a:p>
            <a:pPr algn="l"/>
            <a:r>
              <a:rPr lang="en-US" sz="4000" dirty="0" smtClean="0"/>
              <a:t>Two-Layer Decision</a:t>
            </a:r>
            <a:endParaRPr lang="en-US" sz="4000" dirty="0"/>
          </a:p>
        </p:txBody>
      </p:sp>
      <p:sp>
        <p:nvSpPr>
          <p:cNvPr id="12" name="Alternate Process 11"/>
          <p:cNvSpPr/>
          <p:nvPr/>
        </p:nvSpPr>
        <p:spPr>
          <a:xfrm>
            <a:off x="2590800" y="1445833"/>
            <a:ext cx="3639048" cy="1070169"/>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i="1" dirty="0"/>
              <a:t>Bernoulli Thompson Sampling</a:t>
            </a:r>
            <a:endParaRPr lang="en-US" sz="2400" dirty="0"/>
          </a:p>
        </p:txBody>
      </p:sp>
      <p:sp>
        <p:nvSpPr>
          <p:cNvPr id="13" name="Alternate Process 12"/>
          <p:cNvSpPr/>
          <p:nvPr/>
        </p:nvSpPr>
        <p:spPr>
          <a:xfrm>
            <a:off x="609911" y="3301527"/>
            <a:ext cx="764677" cy="10701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i="1" dirty="0"/>
              <a:t>π</a:t>
            </a:r>
            <a:r>
              <a:rPr lang="en-US" sz="2400" baseline="-25000" dirty="0"/>
              <a:t>1</a:t>
            </a:r>
            <a:endParaRPr lang="en-US" sz="2400" dirty="0"/>
          </a:p>
        </p:txBody>
      </p:sp>
      <p:sp>
        <p:nvSpPr>
          <p:cNvPr id="14" name="Alternate Process 13"/>
          <p:cNvSpPr/>
          <p:nvPr/>
        </p:nvSpPr>
        <p:spPr>
          <a:xfrm>
            <a:off x="1826123" y="3301527"/>
            <a:ext cx="764677" cy="10701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i="1" dirty="0" smtClean="0"/>
              <a:t>π</a:t>
            </a:r>
            <a:r>
              <a:rPr lang="en-US" sz="2400" baseline="-25000" dirty="0" smtClean="0"/>
              <a:t>2</a:t>
            </a:r>
            <a:endParaRPr lang="en-US" sz="2400" dirty="0"/>
          </a:p>
        </p:txBody>
      </p:sp>
      <p:sp>
        <p:nvSpPr>
          <p:cNvPr id="15" name="Alternate Process 14"/>
          <p:cNvSpPr/>
          <p:nvPr/>
        </p:nvSpPr>
        <p:spPr>
          <a:xfrm>
            <a:off x="7560547" y="3301527"/>
            <a:ext cx="764677" cy="10701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i="1" dirty="0" smtClean="0"/>
              <a:t>π</a:t>
            </a:r>
            <a:r>
              <a:rPr lang="en-US" sz="2400" i="1" baseline="-25000" dirty="0" smtClean="0"/>
              <a:t>m</a:t>
            </a:r>
            <a:endParaRPr lang="en-US" sz="2400" i="1" dirty="0"/>
          </a:p>
        </p:txBody>
      </p:sp>
      <p:cxnSp>
        <p:nvCxnSpPr>
          <p:cNvPr id="16" name="Straight Arrow Connector 15"/>
          <p:cNvCxnSpPr>
            <a:stCxn id="12" idx="2"/>
            <a:endCxn id="19" idx="0"/>
          </p:cNvCxnSpPr>
          <p:nvPr/>
        </p:nvCxnSpPr>
        <p:spPr>
          <a:xfrm>
            <a:off x="4410324" y="2516002"/>
            <a:ext cx="313610" cy="7855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Alternate Process 18"/>
          <p:cNvSpPr/>
          <p:nvPr/>
        </p:nvSpPr>
        <p:spPr>
          <a:xfrm>
            <a:off x="4341595" y="3301527"/>
            <a:ext cx="764677" cy="1070169"/>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i="1" dirty="0" smtClean="0"/>
              <a:t>π</a:t>
            </a:r>
            <a:r>
              <a:rPr lang="en-US" sz="2400" i="1" baseline="-25000" dirty="0" smtClean="0"/>
              <a:t>k</a:t>
            </a:r>
            <a:endParaRPr lang="en-US" sz="2400" i="1" dirty="0"/>
          </a:p>
        </p:txBody>
      </p:sp>
      <p:cxnSp>
        <p:nvCxnSpPr>
          <p:cNvPr id="21" name="Straight Arrow Connector 20"/>
          <p:cNvCxnSpPr>
            <a:stCxn id="19" idx="2"/>
          </p:cNvCxnSpPr>
          <p:nvPr/>
        </p:nvCxnSpPr>
        <p:spPr>
          <a:xfrm flipH="1">
            <a:off x="3272118" y="4371696"/>
            <a:ext cx="1451816" cy="75312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Alternate Process 23"/>
          <p:cNvSpPr/>
          <p:nvPr/>
        </p:nvSpPr>
        <p:spPr>
          <a:xfrm>
            <a:off x="2741861" y="5124824"/>
            <a:ext cx="1217551" cy="10701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Item</a:t>
            </a:r>
            <a:r>
              <a:rPr lang="en-US" sz="2400" i="1" dirty="0" smtClean="0"/>
              <a:t> A</a:t>
            </a:r>
            <a:endParaRPr lang="en-US" sz="2400" dirty="0"/>
          </a:p>
        </p:txBody>
      </p:sp>
      <p:sp>
        <p:nvSpPr>
          <p:cNvPr id="25" name="Alternate Process 24"/>
          <p:cNvSpPr/>
          <p:nvPr/>
        </p:nvSpPr>
        <p:spPr>
          <a:xfrm>
            <a:off x="4201459" y="5124824"/>
            <a:ext cx="1217551" cy="1070169"/>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Item</a:t>
            </a:r>
            <a:r>
              <a:rPr lang="en-US" sz="2400" i="1" dirty="0" smtClean="0"/>
              <a:t> B</a:t>
            </a:r>
            <a:endParaRPr lang="en-US" sz="2400" dirty="0"/>
          </a:p>
        </p:txBody>
      </p:sp>
      <p:sp>
        <p:nvSpPr>
          <p:cNvPr id="26" name="Alternate Process 25"/>
          <p:cNvSpPr/>
          <p:nvPr/>
        </p:nvSpPr>
        <p:spPr>
          <a:xfrm>
            <a:off x="5621072" y="5124824"/>
            <a:ext cx="1217551" cy="1070169"/>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Item</a:t>
            </a:r>
            <a:r>
              <a:rPr lang="en-US" sz="2400" i="1" dirty="0" smtClean="0"/>
              <a:t> C</a:t>
            </a:r>
            <a:endParaRPr lang="en-US" sz="2400" dirty="0"/>
          </a:p>
        </p:txBody>
      </p:sp>
      <p:sp>
        <p:nvSpPr>
          <p:cNvPr id="27" name="TextBox 26"/>
          <p:cNvSpPr txBox="1"/>
          <p:nvPr/>
        </p:nvSpPr>
        <p:spPr>
          <a:xfrm>
            <a:off x="2977761" y="3578113"/>
            <a:ext cx="981651" cy="461665"/>
          </a:xfrm>
          <a:prstGeom prst="rect">
            <a:avLst/>
          </a:prstGeom>
          <a:noFill/>
        </p:spPr>
        <p:txBody>
          <a:bodyPr wrap="square" rtlCol="0">
            <a:spAutoFit/>
          </a:bodyPr>
          <a:lstStyle/>
          <a:p>
            <a:r>
              <a:rPr lang="en-US" sz="2400" dirty="0" smtClean="0"/>
              <a:t>…</a:t>
            </a:r>
            <a:endParaRPr lang="en-US" sz="2400" dirty="0"/>
          </a:p>
        </p:txBody>
      </p:sp>
      <p:sp>
        <p:nvSpPr>
          <p:cNvPr id="28" name="TextBox 27"/>
          <p:cNvSpPr txBox="1"/>
          <p:nvPr/>
        </p:nvSpPr>
        <p:spPr>
          <a:xfrm>
            <a:off x="5739022" y="3585284"/>
            <a:ext cx="981651"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22391549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normAutofit/>
          </a:bodyPr>
          <a:lstStyle/>
          <a:p>
            <a:pPr algn="l"/>
            <a:r>
              <a:rPr lang="en-US" sz="4000" dirty="0" smtClean="0"/>
              <a:t>Our Idea 2 (HyperTSFB)</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Limitation of Previous Idea:</a:t>
            </a:r>
          </a:p>
          <a:p>
            <a:pPr lvl="1">
              <a:buFont typeface="Wingdings" panose="05000000000000000000" pitchFamily="2" charset="2"/>
              <a:buChar char="§"/>
            </a:pPr>
            <a:r>
              <a:rPr lang="en-US" sz="2400" dirty="0"/>
              <a:t>F</a:t>
            </a:r>
            <a:r>
              <a:rPr lang="en-US" sz="2400" dirty="0" smtClean="0"/>
              <a:t>or each recommendation, user feedback is used by only </a:t>
            </a:r>
            <a:r>
              <a:rPr lang="en-US" sz="2400" dirty="0" smtClean="0">
                <a:solidFill>
                  <a:srgbClr val="0070C0"/>
                </a:solidFill>
              </a:rPr>
              <a:t>one </a:t>
            </a:r>
            <a:r>
              <a:rPr lang="en-US" sz="2400" dirty="0" smtClean="0"/>
              <a:t>individual model</a:t>
            </a:r>
            <a:r>
              <a:rPr lang="en-US" sz="2400" dirty="0"/>
              <a:t> </a:t>
            </a:r>
            <a:r>
              <a:rPr lang="en-US" sz="2400" dirty="0" smtClean="0"/>
              <a:t>(e.g., </a:t>
            </a:r>
            <a:r>
              <a:rPr lang="en-US" sz="2400" i="1" dirty="0"/>
              <a:t>π</a:t>
            </a:r>
            <a:r>
              <a:rPr lang="en-US" sz="2400" i="1" baseline="-25000" dirty="0"/>
              <a:t>k</a:t>
            </a:r>
            <a:r>
              <a:rPr lang="en-US" sz="2400" dirty="0" smtClean="0"/>
              <a:t>).</a:t>
            </a:r>
          </a:p>
          <a:p>
            <a:pPr lvl="1">
              <a:buFont typeface="Wingdings" panose="05000000000000000000" pitchFamily="2" charset="2"/>
              <a:buChar char="§"/>
            </a:pPr>
            <a:endParaRPr lang="en-US" sz="2400" dirty="0"/>
          </a:p>
          <a:p>
            <a:pPr>
              <a:buFont typeface="Wingdings" panose="05000000000000000000" pitchFamily="2" charset="2"/>
              <a:buChar char="§"/>
            </a:pPr>
            <a:r>
              <a:rPr lang="en-US" sz="2400" dirty="0" smtClean="0"/>
              <a:t>Motivation:</a:t>
            </a:r>
          </a:p>
          <a:p>
            <a:pPr lvl="1">
              <a:buFont typeface="Wingdings" panose="05000000000000000000" pitchFamily="2" charset="2"/>
              <a:buChar char="§"/>
            </a:pPr>
            <a:r>
              <a:rPr lang="en-US" sz="2400" dirty="0" smtClean="0"/>
              <a:t>Can we update </a:t>
            </a:r>
            <a:r>
              <a:rPr lang="en-US" sz="2400" dirty="0" smtClean="0">
                <a:solidFill>
                  <a:srgbClr val="0070C0"/>
                </a:solidFill>
              </a:rPr>
              <a:t>all </a:t>
            </a:r>
            <a:r>
              <a:rPr lang="en-US" sz="2400" i="1" dirty="0" smtClean="0"/>
              <a:t>R</a:t>
            </a:r>
            <a:r>
              <a:rPr lang="en-US" sz="2400" baseline="-25000" dirty="0" smtClean="0"/>
              <a:t>1</a:t>
            </a:r>
            <a:r>
              <a:rPr lang="en-US" sz="2400" dirty="0" smtClean="0"/>
              <a:t>, </a:t>
            </a:r>
            <a:r>
              <a:rPr lang="en-US" sz="2400" i="1" dirty="0" smtClean="0"/>
              <a:t>R</a:t>
            </a:r>
            <a:r>
              <a:rPr lang="en-US" sz="2400" baseline="-25000" dirty="0" smtClean="0"/>
              <a:t>2</a:t>
            </a:r>
            <a:r>
              <a:rPr lang="en-US" sz="2400" dirty="0" smtClean="0"/>
              <a:t>, …, </a:t>
            </a:r>
            <a:r>
              <a:rPr lang="en-US" sz="2400" i="1" dirty="0" err="1" smtClean="0"/>
              <a:t>R</a:t>
            </a:r>
            <a:r>
              <a:rPr lang="en-US" sz="2400" i="1" baseline="-25000" dirty="0" err="1" smtClean="0"/>
              <a:t>m</a:t>
            </a:r>
            <a:r>
              <a:rPr lang="en-US" sz="2400" dirty="0" smtClean="0"/>
              <a:t> by every user feedback? (Share every user feedback to every individual model).</a:t>
            </a:r>
          </a:p>
          <a:p>
            <a:pPr lvl="1">
              <a:buFont typeface="Wingdings" panose="05000000000000000000" pitchFamily="2" charset="2"/>
              <a:buChar char="§"/>
            </a:pPr>
            <a:endParaRPr lang="en-US" sz="2400" dirty="0"/>
          </a:p>
        </p:txBody>
      </p:sp>
    </p:spTree>
    <p:extLst>
      <p:ext uri="{BB962C8B-B14F-4D97-AF65-F5344CB8AC3E}">
        <p14:creationId xmlns:p14="http://schemas.microsoft.com/office/powerpoint/2010/main" val="28969291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Our Idea 2 (HyperTSFB)</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Assume each model can output the probability of recommending any item given </a:t>
            </a:r>
            <a:r>
              <a:rPr lang="en-US" sz="2800" b="1" i="1" dirty="0" smtClean="0"/>
              <a:t>x</a:t>
            </a:r>
            <a:r>
              <a:rPr lang="en-US" sz="2800" i="1" baseline="-25000" dirty="0" smtClean="0"/>
              <a:t>t</a:t>
            </a:r>
            <a:r>
              <a:rPr lang="en-US" sz="2800" dirty="0"/>
              <a:t>.</a:t>
            </a:r>
            <a:endParaRPr lang="en-US" sz="2800" dirty="0" smtClean="0"/>
          </a:p>
          <a:p>
            <a:pPr lvl="1">
              <a:buFont typeface="Wingdings" panose="05000000000000000000" pitchFamily="2" charset="2"/>
              <a:buChar char="§"/>
            </a:pPr>
            <a:r>
              <a:rPr lang="en-US" sz="2400" dirty="0" smtClean="0"/>
              <a:t>E.g., for deterministic recommendation, it is 1 or 0.</a:t>
            </a:r>
            <a:endParaRPr lang="en-US" sz="2400" dirty="0"/>
          </a:p>
          <a:p>
            <a:pPr>
              <a:buFont typeface="Wingdings" panose="05000000000000000000" pitchFamily="2" charset="2"/>
              <a:buChar char="§"/>
            </a:pPr>
            <a:r>
              <a:rPr lang="en-US" sz="2800" dirty="0" smtClean="0"/>
              <a:t>For a user visit </a:t>
            </a:r>
            <a:r>
              <a:rPr lang="en-US" sz="2800" b="1" i="1" dirty="0" err="1" smtClean="0"/>
              <a:t>x</a:t>
            </a:r>
            <a:r>
              <a:rPr lang="en-US" sz="2800" i="1" baseline="-25000" dirty="0" err="1" smtClean="0"/>
              <a:t>t</a:t>
            </a:r>
            <a:r>
              <a:rPr lang="en-US" sz="2800" dirty="0"/>
              <a:t>:</a:t>
            </a:r>
            <a:endParaRPr lang="en-US" sz="2800" dirty="0" smtClean="0"/>
          </a:p>
          <a:p>
            <a:pPr lvl="1">
              <a:buFont typeface="Wingdings" panose="05000000000000000000" pitchFamily="2" charset="2"/>
              <a:buChar char="§"/>
            </a:pPr>
            <a:r>
              <a:rPr lang="en-US" sz="2400" i="1" dirty="0" smtClean="0"/>
              <a:t>π</a:t>
            </a:r>
            <a:r>
              <a:rPr lang="en-US" sz="2400" i="1" baseline="-25000" dirty="0" smtClean="0"/>
              <a:t>k</a:t>
            </a:r>
            <a:r>
              <a:rPr lang="en-US" sz="2400" dirty="0" smtClean="0"/>
              <a:t> is selected to perform recommendation (</a:t>
            </a:r>
            <a:r>
              <a:rPr lang="en-US" sz="2400" i="1" dirty="0" smtClean="0"/>
              <a:t>k</a:t>
            </a:r>
            <a:r>
              <a:rPr lang="en-US" sz="2400" dirty="0" smtClean="0"/>
              <a:t>=1,2,…, or </a:t>
            </a:r>
            <a:r>
              <a:rPr lang="en-US" sz="2400" i="1" dirty="0" smtClean="0"/>
              <a:t>m</a:t>
            </a:r>
            <a:r>
              <a:rPr lang="en-US" sz="2400" dirty="0" smtClean="0"/>
              <a:t>). </a:t>
            </a:r>
          </a:p>
          <a:p>
            <a:pPr lvl="1">
              <a:buFont typeface="Wingdings" panose="05000000000000000000" pitchFamily="2" charset="2"/>
              <a:buChar char="§"/>
            </a:pPr>
            <a:r>
              <a:rPr lang="en-US" sz="2400" dirty="0" smtClean="0"/>
              <a:t>Item </a:t>
            </a:r>
            <a:r>
              <a:rPr lang="en-US" sz="2400" i="1" dirty="0" smtClean="0"/>
              <a:t>A</a:t>
            </a:r>
            <a:r>
              <a:rPr lang="en-US" sz="2400" dirty="0" smtClean="0"/>
              <a:t> is recommended by </a:t>
            </a:r>
            <a:r>
              <a:rPr lang="en-US" sz="2400" i="1" dirty="0" smtClean="0"/>
              <a:t>π</a:t>
            </a:r>
            <a:r>
              <a:rPr lang="en-US" sz="2400" i="1" baseline="-25000" dirty="0" smtClean="0"/>
              <a:t>k </a:t>
            </a:r>
            <a:r>
              <a:rPr lang="en-US" sz="2400" dirty="0" smtClean="0"/>
              <a:t>given </a:t>
            </a:r>
            <a:r>
              <a:rPr lang="en-US" sz="2400" b="1" i="1" dirty="0"/>
              <a:t>x</a:t>
            </a:r>
            <a:r>
              <a:rPr lang="en-US" sz="2400" i="1" baseline="-25000" dirty="0"/>
              <a:t>t</a:t>
            </a:r>
            <a:r>
              <a:rPr lang="en-US" sz="2400" dirty="0" smtClean="0"/>
              <a:t>. </a:t>
            </a:r>
          </a:p>
          <a:p>
            <a:pPr lvl="1">
              <a:buFont typeface="Wingdings" panose="05000000000000000000" pitchFamily="2" charset="2"/>
              <a:buChar char="§"/>
            </a:pPr>
            <a:r>
              <a:rPr lang="en-US" sz="2400" dirty="0" smtClean="0"/>
              <a:t>Receive a user feedback (click or not click), </a:t>
            </a:r>
            <a:r>
              <a:rPr lang="en-US" sz="2400" i="1" dirty="0" smtClean="0"/>
              <a:t>r</a:t>
            </a:r>
            <a:r>
              <a:rPr lang="en-US" sz="2400" i="1" baseline="-25000" dirty="0" smtClean="0"/>
              <a:t>t.</a:t>
            </a:r>
          </a:p>
          <a:p>
            <a:pPr lvl="1">
              <a:buFont typeface="Wingdings" panose="05000000000000000000" pitchFamily="2" charset="2"/>
              <a:buChar char="§"/>
            </a:pPr>
            <a:r>
              <a:rPr lang="en-US" sz="2400" dirty="0" smtClean="0"/>
              <a:t>Ask every model </a:t>
            </a:r>
            <a:r>
              <a:rPr lang="en-US" sz="2400" i="1" dirty="0" smtClean="0"/>
              <a:t>π</a:t>
            </a:r>
            <a:r>
              <a:rPr lang="en-US" sz="2400" baseline="-25000" dirty="0" smtClean="0"/>
              <a:t>1</a:t>
            </a:r>
            <a:r>
              <a:rPr lang="en-US" sz="2400" dirty="0"/>
              <a:t>, </a:t>
            </a:r>
            <a:r>
              <a:rPr lang="en-US" sz="2400" i="1" dirty="0"/>
              <a:t>π</a:t>
            </a:r>
            <a:r>
              <a:rPr lang="en-US" sz="2400" baseline="-25000" dirty="0"/>
              <a:t>2 </a:t>
            </a:r>
            <a:r>
              <a:rPr lang="en-US" sz="2400" dirty="0"/>
              <a:t> … </a:t>
            </a:r>
            <a:r>
              <a:rPr lang="en-US" sz="2400" i="1" dirty="0"/>
              <a:t>π</a:t>
            </a:r>
            <a:r>
              <a:rPr lang="en-US" sz="2400" i="1" baseline="-25000" dirty="0"/>
              <a:t>m</a:t>
            </a:r>
            <a:r>
              <a:rPr lang="en-US" sz="2400" dirty="0" smtClean="0"/>
              <a:t>, what is the </a:t>
            </a:r>
            <a:r>
              <a:rPr lang="en-US" sz="2400" dirty="0" smtClean="0">
                <a:solidFill>
                  <a:srgbClr val="0070C0"/>
                </a:solidFill>
              </a:rPr>
              <a:t>probability </a:t>
            </a:r>
            <a:r>
              <a:rPr lang="en-US" sz="2400" dirty="0" smtClean="0"/>
              <a:t>of recommending </a:t>
            </a:r>
            <a:r>
              <a:rPr lang="en-US" sz="2400" i="1" dirty="0" smtClean="0"/>
              <a:t>A</a:t>
            </a:r>
            <a:r>
              <a:rPr lang="en-US" sz="2400" i="1" dirty="0"/>
              <a:t> </a:t>
            </a:r>
            <a:r>
              <a:rPr lang="en-US" sz="2400" dirty="0"/>
              <a:t>given </a:t>
            </a:r>
            <a:r>
              <a:rPr lang="en-US" sz="2400" b="1" i="1" dirty="0"/>
              <a:t>x</a:t>
            </a:r>
            <a:r>
              <a:rPr lang="en-US" sz="2400" i="1" baseline="-25000" dirty="0"/>
              <a:t>t</a:t>
            </a:r>
            <a:r>
              <a:rPr lang="en-US" sz="2400" i="1" baseline="-25000" dirty="0" smtClean="0"/>
              <a:t>.</a:t>
            </a:r>
            <a:endParaRPr lang="en-US" sz="2400" dirty="0" smtClean="0"/>
          </a:p>
          <a:p>
            <a:pPr lvl="1">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38184830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Our Idea 2 (HyperTSFB)</a:t>
            </a:r>
            <a:endParaRPr lang="en-US" sz="40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Assume each model can output the probability of recommending any item given </a:t>
            </a:r>
            <a:r>
              <a:rPr lang="en-US" sz="2400" b="1" i="1" dirty="0" err="1" smtClean="0"/>
              <a:t>x</a:t>
            </a:r>
            <a:r>
              <a:rPr lang="en-US" sz="2400" i="1" baseline="-25000" dirty="0" err="1" smtClean="0"/>
              <a:t>t</a:t>
            </a:r>
            <a:r>
              <a:rPr lang="en-US" sz="2400" dirty="0" err="1" smtClean="0"/>
              <a:t>.</a:t>
            </a:r>
            <a:endParaRPr lang="en-US" sz="2400" dirty="0" smtClean="0"/>
          </a:p>
          <a:p>
            <a:pPr lvl="1">
              <a:buFont typeface="Wingdings" panose="05000000000000000000" pitchFamily="2" charset="2"/>
              <a:buChar char="§"/>
            </a:pPr>
            <a:r>
              <a:rPr lang="en-US" sz="2400" dirty="0" smtClean="0"/>
              <a:t>E.g., for deterministic recommendation, it is 1 or 0.</a:t>
            </a:r>
          </a:p>
          <a:p>
            <a:pPr lvl="1">
              <a:buFont typeface="Wingdings" panose="05000000000000000000" pitchFamily="2" charset="2"/>
              <a:buChar char="§"/>
            </a:pPr>
            <a:endParaRPr lang="en-US" sz="2400" dirty="0"/>
          </a:p>
          <a:p>
            <a:pPr>
              <a:buFont typeface="Wingdings" panose="05000000000000000000" pitchFamily="2" charset="2"/>
              <a:buChar char="§"/>
            </a:pPr>
            <a:r>
              <a:rPr lang="en-US" sz="2400" dirty="0" smtClean="0"/>
              <a:t>For a user visit </a:t>
            </a:r>
            <a:r>
              <a:rPr lang="en-US" sz="2400" b="1" i="1" dirty="0" err="1" smtClean="0"/>
              <a:t>x</a:t>
            </a:r>
            <a:r>
              <a:rPr lang="en-US" sz="2400" i="1" baseline="-25000" dirty="0" err="1" smtClean="0"/>
              <a:t>t</a:t>
            </a:r>
            <a:r>
              <a:rPr lang="en-US" sz="2400" dirty="0"/>
              <a:t>:</a:t>
            </a:r>
            <a:endParaRPr lang="en-US" sz="2400" dirty="0" smtClean="0"/>
          </a:p>
          <a:p>
            <a:pPr lvl="1">
              <a:buFont typeface="Wingdings" panose="05000000000000000000" pitchFamily="2" charset="2"/>
              <a:buChar char="§"/>
            </a:pPr>
            <a:r>
              <a:rPr lang="en-US" sz="2400" i="1" dirty="0" smtClean="0"/>
              <a:t>π</a:t>
            </a:r>
            <a:r>
              <a:rPr lang="en-US" sz="2400" i="1" baseline="-25000" dirty="0" smtClean="0"/>
              <a:t>k</a:t>
            </a:r>
            <a:r>
              <a:rPr lang="en-US" sz="2400" dirty="0" smtClean="0"/>
              <a:t> is selected to perform recommendation (</a:t>
            </a:r>
            <a:r>
              <a:rPr lang="en-US" sz="2400" i="1" dirty="0" smtClean="0"/>
              <a:t>k</a:t>
            </a:r>
            <a:r>
              <a:rPr lang="en-US" sz="2400" dirty="0" smtClean="0"/>
              <a:t>=1,2,…, or </a:t>
            </a:r>
            <a:r>
              <a:rPr lang="en-US" sz="2400" i="1" dirty="0" smtClean="0"/>
              <a:t>m</a:t>
            </a:r>
            <a:r>
              <a:rPr lang="en-US" sz="2400" dirty="0" smtClean="0"/>
              <a:t>). </a:t>
            </a:r>
          </a:p>
          <a:p>
            <a:pPr lvl="1">
              <a:buFont typeface="Wingdings" panose="05000000000000000000" pitchFamily="2" charset="2"/>
              <a:buChar char="§"/>
            </a:pPr>
            <a:r>
              <a:rPr lang="en-US" sz="2400" dirty="0" smtClean="0"/>
              <a:t>Item </a:t>
            </a:r>
            <a:r>
              <a:rPr lang="en-US" sz="2400" i="1" dirty="0" smtClean="0"/>
              <a:t>A</a:t>
            </a:r>
            <a:r>
              <a:rPr lang="en-US" sz="2400" dirty="0" smtClean="0"/>
              <a:t> is recommended by </a:t>
            </a:r>
            <a:r>
              <a:rPr lang="en-US" sz="2400" i="1" dirty="0" smtClean="0"/>
              <a:t>π</a:t>
            </a:r>
            <a:r>
              <a:rPr lang="en-US" sz="2400" i="1" baseline="-25000" dirty="0" smtClean="0"/>
              <a:t>k </a:t>
            </a:r>
            <a:r>
              <a:rPr lang="en-US" sz="2400" dirty="0" smtClean="0"/>
              <a:t>given </a:t>
            </a:r>
            <a:r>
              <a:rPr lang="en-US" sz="2400" b="1" i="1" dirty="0" err="1"/>
              <a:t>x</a:t>
            </a:r>
            <a:r>
              <a:rPr lang="en-US" sz="2400" i="1" baseline="-25000" dirty="0" err="1"/>
              <a:t>t</a:t>
            </a:r>
            <a:r>
              <a:rPr lang="en-US" sz="2400" dirty="0" err="1" smtClean="0"/>
              <a:t>.</a:t>
            </a:r>
            <a:r>
              <a:rPr lang="en-US" sz="2400" dirty="0" smtClean="0"/>
              <a:t> </a:t>
            </a:r>
          </a:p>
          <a:p>
            <a:pPr lvl="1">
              <a:buFont typeface="Wingdings" panose="05000000000000000000" pitchFamily="2" charset="2"/>
              <a:buChar char="§"/>
            </a:pPr>
            <a:r>
              <a:rPr lang="en-US" sz="2400" dirty="0" smtClean="0"/>
              <a:t>Receive a user feedback (click or not click), </a:t>
            </a:r>
            <a:r>
              <a:rPr lang="en-US" sz="2400" i="1" dirty="0" smtClean="0">
                <a:solidFill>
                  <a:srgbClr val="0070C0"/>
                </a:solidFill>
              </a:rPr>
              <a:t>r</a:t>
            </a:r>
            <a:r>
              <a:rPr lang="en-US" sz="2400" i="1" baseline="-25000" dirty="0" smtClean="0">
                <a:solidFill>
                  <a:srgbClr val="0070C0"/>
                </a:solidFill>
              </a:rPr>
              <a:t>t</a:t>
            </a:r>
            <a:r>
              <a:rPr lang="en-US" sz="2400" i="1" baseline="-25000" dirty="0" smtClean="0"/>
              <a:t>.</a:t>
            </a:r>
          </a:p>
          <a:p>
            <a:pPr lvl="1">
              <a:buFont typeface="Wingdings" panose="05000000000000000000" pitchFamily="2" charset="2"/>
              <a:buChar char="§"/>
            </a:pPr>
            <a:r>
              <a:rPr lang="en-US" sz="2400" dirty="0" smtClean="0"/>
              <a:t>Ask every model </a:t>
            </a:r>
            <a:r>
              <a:rPr lang="en-US" sz="2400" i="1" dirty="0" smtClean="0"/>
              <a:t>π</a:t>
            </a:r>
            <a:r>
              <a:rPr lang="en-US" sz="2400" baseline="-25000" dirty="0" smtClean="0"/>
              <a:t>1</a:t>
            </a:r>
            <a:r>
              <a:rPr lang="en-US" sz="2400" dirty="0"/>
              <a:t>, </a:t>
            </a:r>
            <a:r>
              <a:rPr lang="en-US" sz="2400" i="1" dirty="0"/>
              <a:t>π</a:t>
            </a:r>
            <a:r>
              <a:rPr lang="en-US" sz="2400" baseline="-25000" dirty="0"/>
              <a:t>2 </a:t>
            </a:r>
            <a:r>
              <a:rPr lang="en-US" sz="2400" dirty="0"/>
              <a:t> … </a:t>
            </a:r>
            <a:r>
              <a:rPr lang="en-US" sz="2400" i="1" dirty="0"/>
              <a:t>π</a:t>
            </a:r>
            <a:r>
              <a:rPr lang="en-US" sz="2400" i="1" baseline="-25000" dirty="0"/>
              <a:t>m</a:t>
            </a:r>
            <a:r>
              <a:rPr lang="en-US" sz="2400" dirty="0" smtClean="0"/>
              <a:t>, what is the </a:t>
            </a:r>
            <a:r>
              <a:rPr lang="en-US" sz="2400" dirty="0" smtClean="0">
                <a:solidFill>
                  <a:schemeClr val="tx2">
                    <a:lumMod val="60000"/>
                    <a:lumOff val="40000"/>
                  </a:schemeClr>
                </a:solidFill>
              </a:rPr>
              <a:t>probability </a:t>
            </a:r>
            <a:r>
              <a:rPr lang="en-US" sz="2400" dirty="0" smtClean="0"/>
              <a:t>of recommending </a:t>
            </a:r>
            <a:r>
              <a:rPr lang="en-US" sz="2400" i="1" dirty="0" smtClean="0"/>
              <a:t>A </a:t>
            </a:r>
            <a:r>
              <a:rPr lang="en-US" sz="2400" dirty="0" smtClean="0"/>
              <a:t>given </a:t>
            </a:r>
            <a:r>
              <a:rPr lang="en-US" sz="2400" b="1" i="1" dirty="0" err="1" smtClean="0"/>
              <a:t>x</a:t>
            </a:r>
            <a:r>
              <a:rPr lang="en-US" sz="2400" i="1" baseline="-25000" dirty="0" err="1" smtClean="0"/>
              <a:t>t</a:t>
            </a:r>
            <a:r>
              <a:rPr lang="en-US" sz="2400" i="1" baseline="-25000" dirty="0" err="1"/>
              <a:t>.</a:t>
            </a:r>
            <a:endParaRPr lang="en-US" sz="2400" dirty="0" smtClean="0"/>
          </a:p>
          <a:p>
            <a:pPr lvl="1">
              <a:buFont typeface="Wingdings" panose="05000000000000000000" pitchFamily="2" charset="2"/>
              <a:buChar char="§"/>
            </a:pPr>
            <a:endParaRPr lang="en-US" sz="2400" dirty="0" smtClean="0"/>
          </a:p>
          <a:p>
            <a:pPr>
              <a:buFont typeface="Wingdings" panose="05000000000000000000" pitchFamily="2" charset="2"/>
              <a:buChar char="§"/>
            </a:pPr>
            <a:endParaRPr lang="en-US" sz="2400" dirty="0" smtClean="0"/>
          </a:p>
          <a:p>
            <a:pPr lvl="1">
              <a:buFont typeface="Wingdings" panose="05000000000000000000" pitchFamily="2" charset="2"/>
              <a:buChar char="§"/>
            </a:pPr>
            <a:endParaRPr lang="en-US" sz="2400" dirty="0"/>
          </a:p>
        </p:txBody>
      </p:sp>
      <p:cxnSp>
        <p:nvCxnSpPr>
          <p:cNvPr id="8" name="Straight Arrow Connector 7"/>
          <p:cNvCxnSpPr>
            <a:endCxn id="17" idx="2"/>
          </p:cNvCxnSpPr>
          <p:nvPr/>
        </p:nvCxnSpPr>
        <p:spPr>
          <a:xfrm flipH="1" flipV="1">
            <a:off x="6385680" y="4495801"/>
            <a:ext cx="502202" cy="4705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endCxn id="17" idx="2"/>
          </p:cNvCxnSpPr>
          <p:nvPr/>
        </p:nvCxnSpPr>
        <p:spPr>
          <a:xfrm flipH="1" flipV="1">
            <a:off x="6385680" y="4495801"/>
            <a:ext cx="1219380" cy="814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962400" y="3033059"/>
            <a:ext cx="4846560" cy="14627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b="1" dirty="0" smtClean="0">
                <a:solidFill>
                  <a:srgbClr val="FFC000"/>
                </a:solidFill>
              </a:rPr>
              <a:t>Estimate the CTR of </a:t>
            </a:r>
            <a:r>
              <a:rPr lang="en-US" sz="2400" b="1" dirty="0">
                <a:solidFill>
                  <a:srgbClr val="FFC000"/>
                </a:solidFill>
              </a:rPr>
              <a:t> </a:t>
            </a:r>
            <a:r>
              <a:rPr lang="en-US" sz="2400" b="1" i="1" dirty="0">
                <a:solidFill>
                  <a:srgbClr val="FFC000"/>
                </a:solidFill>
              </a:rPr>
              <a:t>π</a:t>
            </a:r>
            <a:r>
              <a:rPr lang="en-US" sz="2400" b="1" baseline="-25000" dirty="0">
                <a:solidFill>
                  <a:srgbClr val="FFC000"/>
                </a:solidFill>
              </a:rPr>
              <a:t>1</a:t>
            </a:r>
            <a:r>
              <a:rPr lang="en-US" sz="2400" b="1" dirty="0">
                <a:solidFill>
                  <a:srgbClr val="FFC000"/>
                </a:solidFill>
              </a:rPr>
              <a:t>, </a:t>
            </a:r>
            <a:r>
              <a:rPr lang="en-US" sz="2400" b="1" i="1" dirty="0">
                <a:solidFill>
                  <a:srgbClr val="FFC000"/>
                </a:solidFill>
              </a:rPr>
              <a:t>π</a:t>
            </a:r>
            <a:r>
              <a:rPr lang="en-US" sz="2400" b="1" baseline="-25000" dirty="0">
                <a:solidFill>
                  <a:srgbClr val="FFC000"/>
                </a:solidFill>
              </a:rPr>
              <a:t>2 </a:t>
            </a:r>
            <a:r>
              <a:rPr lang="en-US" sz="2400" b="1" dirty="0">
                <a:solidFill>
                  <a:srgbClr val="FFC000"/>
                </a:solidFill>
              </a:rPr>
              <a:t> … </a:t>
            </a:r>
            <a:r>
              <a:rPr lang="en-US" sz="2400" b="1" i="1" dirty="0" smtClean="0">
                <a:solidFill>
                  <a:srgbClr val="FFC000"/>
                </a:solidFill>
              </a:rPr>
              <a:t>π</a:t>
            </a:r>
            <a:r>
              <a:rPr lang="en-US" sz="2400" b="1" i="1" baseline="-25000" dirty="0" smtClean="0">
                <a:solidFill>
                  <a:srgbClr val="FFC000"/>
                </a:solidFill>
              </a:rPr>
              <a:t>m </a:t>
            </a:r>
            <a:r>
              <a:rPr lang="en-US" sz="2400" b="1" dirty="0" smtClean="0">
                <a:solidFill>
                  <a:srgbClr val="FFC000"/>
                </a:solidFill>
              </a:rPr>
              <a:t> (Importance Sampling)</a:t>
            </a:r>
            <a:endParaRPr lang="en-US" sz="2400" b="1" dirty="0">
              <a:solidFill>
                <a:srgbClr val="FFC000"/>
              </a:solidFill>
            </a:endParaRPr>
          </a:p>
        </p:txBody>
      </p:sp>
    </p:spTree>
    <p:extLst>
      <p:ext uri="{BB962C8B-B14F-4D97-AF65-F5344CB8AC3E}">
        <p14:creationId xmlns:p14="http://schemas.microsoft.com/office/powerpoint/2010/main" val="1815003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Experimental Setup</a:t>
            </a:r>
            <a:endParaRPr lang="en-US" sz="4000"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US" sz="2400" b="1" dirty="0" smtClean="0"/>
              <a:t>Experimental Data</a:t>
            </a:r>
          </a:p>
          <a:p>
            <a:pPr lvl="1">
              <a:buFont typeface="Wingdings" panose="05000000000000000000" pitchFamily="2" charset="2"/>
              <a:buChar char="§"/>
            </a:pPr>
            <a:r>
              <a:rPr lang="en-US" sz="2400" dirty="0" smtClean="0"/>
              <a:t>Yahoo! Today News data logs (</a:t>
            </a:r>
            <a:r>
              <a:rPr lang="en-US" sz="2400" dirty="0"/>
              <a:t>r</a:t>
            </a:r>
            <a:r>
              <a:rPr lang="en-US" sz="2400" dirty="0" smtClean="0"/>
              <a:t>andomly displayed).</a:t>
            </a:r>
          </a:p>
          <a:p>
            <a:pPr lvl="1">
              <a:buFont typeface="Wingdings" panose="05000000000000000000" pitchFamily="2" charset="2"/>
              <a:buChar char="§"/>
            </a:pPr>
            <a:r>
              <a:rPr lang="en-US" sz="2400" dirty="0" smtClean="0"/>
              <a:t>KDD Cup 2012 Online Advertising data set.</a:t>
            </a:r>
          </a:p>
          <a:p>
            <a:pPr lvl="1">
              <a:buFont typeface="Wingdings" panose="05000000000000000000" pitchFamily="2" charset="2"/>
              <a:buChar char="§"/>
            </a:pPr>
            <a:endParaRPr lang="en-US" sz="2400" dirty="0"/>
          </a:p>
          <a:p>
            <a:pPr>
              <a:buFont typeface="Wingdings" panose="05000000000000000000" pitchFamily="2" charset="2"/>
              <a:buChar char="§"/>
            </a:pPr>
            <a:r>
              <a:rPr lang="en-US" sz="2400" b="1" dirty="0" smtClean="0"/>
              <a:t>Evaluation Methods</a:t>
            </a:r>
          </a:p>
          <a:p>
            <a:pPr lvl="1">
              <a:buFont typeface="Wingdings" panose="05000000000000000000" pitchFamily="2" charset="2"/>
              <a:buChar char="§"/>
            </a:pPr>
            <a:r>
              <a:rPr lang="en-US" sz="2400" dirty="0" smtClean="0"/>
              <a:t>Yahoo! Today News: </a:t>
            </a:r>
            <a:r>
              <a:rPr lang="en-US" sz="2400" i="1" dirty="0" smtClean="0"/>
              <a:t>Replay</a:t>
            </a:r>
            <a:r>
              <a:rPr lang="en-US" sz="2400" dirty="0" smtClean="0"/>
              <a:t> (see </a:t>
            </a:r>
            <a:r>
              <a:rPr lang="en-US" sz="2400" dirty="0" smtClean="0">
                <a:hlinkClick r:id="rId2" action="ppaction://hlinkfile"/>
              </a:rPr>
              <a:t>Lihong Li et. </a:t>
            </a:r>
            <a:r>
              <a:rPr lang="en-US" sz="2400" dirty="0" err="1" smtClean="0">
                <a:hlinkClick r:id="rId2" action="ppaction://hlinkfile"/>
              </a:rPr>
              <a:t>al’s</a:t>
            </a:r>
            <a:r>
              <a:rPr lang="en-US" sz="2400" dirty="0" smtClean="0">
                <a:hlinkClick r:id="rId2" action="ppaction://hlinkfile"/>
              </a:rPr>
              <a:t> WSDM 2011 paper</a:t>
            </a:r>
            <a:r>
              <a:rPr lang="en-US" sz="2400" dirty="0" smtClean="0"/>
              <a:t>).</a:t>
            </a:r>
          </a:p>
          <a:p>
            <a:pPr lvl="1">
              <a:buFont typeface="Wingdings" panose="05000000000000000000" pitchFamily="2" charset="2"/>
              <a:buChar char="§"/>
            </a:pPr>
            <a:r>
              <a:rPr lang="en-US" sz="2400" dirty="0"/>
              <a:t>KDD Cup 2012 </a:t>
            </a:r>
            <a:r>
              <a:rPr lang="en-US" sz="2400" dirty="0" smtClean="0"/>
              <a:t>Data: </a:t>
            </a:r>
            <a:r>
              <a:rPr lang="en-US" sz="2400" i="1" dirty="0" smtClean="0"/>
              <a:t>Simulation</a:t>
            </a:r>
            <a:r>
              <a:rPr lang="en-US" sz="2400" dirty="0" smtClean="0"/>
              <a:t> by a Logistic Regression Model.</a:t>
            </a:r>
          </a:p>
          <a:p>
            <a:pPr lvl="1">
              <a:buFont typeface="Wingdings" panose="05000000000000000000" pitchFamily="2" charset="2"/>
              <a:buChar char="§"/>
            </a:pPr>
            <a:endParaRPr lang="en-US" sz="2400" dirty="0"/>
          </a:p>
        </p:txBody>
      </p:sp>
    </p:spTree>
    <p:extLst>
      <p:ext uri="{BB962C8B-B14F-4D97-AF65-F5344CB8AC3E}">
        <p14:creationId xmlns:p14="http://schemas.microsoft.com/office/powerpoint/2010/main" val="4055674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Comparative Methods</a:t>
            </a:r>
            <a:endParaRPr lang="en-US" sz="4000" dirty="0"/>
          </a:p>
        </p:txBody>
      </p:sp>
      <p:sp>
        <p:nvSpPr>
          <p:cNvPr id="3" name="Content Placeholder 2"/>
          <p:cNvSpPr>
            <a:spLocks noGrp="1"/>
          </p:cNvSpPr>
          <p:nvPr>
            <p:ph idx="1"/>
          </p:nvPr>
        </p:nvSpPr>
        <p:spPr>
          <a:xfrm>
            <a:off x="457200" y="1752600"/>
            <a:ext cx="8229600" cy="4525963"/>
          </a:xfrm>
        </p:spPr>
        <p:txBody>
          <a:bodyPr>
            <a:normAutofit/>
          </a:bodyPr>
          <a:lstStyle/>
          <a:p>
            <a:pPr>
              <a:buFont typeface="Wingdings" panose="05000000000000000000" pitchFamily="2" charset="2"/>
              <a:buChar char="§"/>
            </a:pPr>
            <a:r>
              <a:rPr lang="en-US" sz="2400" dirty="0" smtClean="0"/>
              <a:t>CTR Prediction Algorithm</a:t>
            </a:r>
          </a:p>
          <a:p>
            <a:pPr lvl="1">
              <a:buFont typeface="Wingdings" panose="05000000000000000000" pitchFamily="2" charset="2"/>
              <a:buChar char="§"/>
            </a:pPr>
            <a:r>
              <a:rPr lang="en-US" sz="2400" dirty="0" smtClean="0"/>
              <a:t>Logistic Regression</a:t>
            </a:r>
          </a:p>
          <a:p>
            <a:pPr>
              <a:buFont typeface="Wingdings" panose="05000000000000000000" pitchFamily="2" charset="2"/>
              <a:buChar char="§"/>
            </a:pPr>
            <a:endParaRPr lang="en-US" sz="2400" dirty="0"/>
          </a:p>
          <a:p>
            <a:pPr>
              <a:buFont typeface="Wingdings" panose="05000000000000000000" pitchFamily="2" charset="2"/>
              <a:buChar char="§"/>
            </a:pPr>
            <a:r>
              <a:rPr lang="en-US" sz="2400" dirty="0" smtClean="0"/>
              <a:t>Exploitation-Exploration Algorithms</a:t>
            </a:r>
          </a:p>
          <a:p>
            <a:pPr lvl="1">
              <a:buFont typeface="Wingdings" panose="05000000000000000000" pitchFamily="2" charset="2"/>
              <a:buChar char="§"/>
            </a:pPr>
            <a:r>
              <a:rPr lang="en-US" sz="2400" dirty="0" smtClean="0"/>
              <a:t>Random, </a:t>
            </a:r>
            <a:r>
              <a:rPr lang="en-US" sz="2400" i="1" dirty="0" smtClean="0"/>
              <a:t>ε</a:t>
            </a:r>
            <a:r>
              <a:rPr lang="en-US" sz="2400" dirty="0" smtClean="0"/>
              <a:t>-greedy, LinUCB, Softmax, Epoch-greedy, Thompson sampling</a:t>
            </a:r>
          </a:p>
          <a:p>
            <a:pPr lvl="1">
              <a:buFont typeface="Wingdings" panose="05000000000000000000" pitchFamily="2" charset="2"/>
              <a:buChar char="§"/>
            </a:pPr>
            <a:endParaRPr lang="en-US" sz="2400" dirty="0" smtClean="0"/>
          </a:p>
          <a:p>
            <a:pPr>
              <a:buFont typeface="Wingdings" panose="05000000000000000000" pitchFamily="2" charset="2"/>
              <a:buChar char="§"/>
            </a:pPr>
            <a:r>
              <a:rPr lang="en-US" sz="2400" dirty="0" smtClean="0"/>
              <a:t>HyperTS and HyperTSFB</a:t>
            </a:r>
          </a:p>
          <a:p>
            <a:pPr lvl="1">
              <a:buFont typeface="Wingdings" panose="05000000000000000000" pitchFamily="2" charset="2"/>
              <a:buChar char="§"/>
            </a:pPr>
            <a:endParaRPr lang="en-US" sz="2400" dirty="0" smtClean="0"/>
          </a:p>
        </p:txBody>
      </p:sp>
    </p:spTree>
    <p:extLst>
      <p:ext uri="{BB962C8B-B14F-4D97-AF65-F5344CB8AC3E}">
        <p14:creationId xmlns:p14="http://schemas.microsoft.com/office/powerpoint/2010/main" val="42516284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81800" cy="1143000"/>
          </a:xfrm>
        </p:spPr>
        <p:txBody>
          <a:bodyPr/>
          <a:lstStyle/>
          <a:p>
            <a:pPr algn="l"/>
            <a:r>
              <a:rPr lang="en-US" sz="4000" dirty="0" smtClean="0"/>
              <a:t>Results for Yahoo! News Data</a:t>
            </a:r>
            <a:endParaRPr lang="en-US" sz="4000" dirty="0"/>
          </a:p>
        </p:txBody>
      </p:sp>
      <p:sp>
        <p:nvSpPr>
          <p:cNvPr id="3" name="Content Placeholder 2"/>
          <p:cNvSpPr>
            <a:spLocks noGrp="1"/>
          </p:cNvSpPr>
          <p:nvPr>
            <p:ph idx="1"/>
          </p:nvPr>
        </p:nvSpPr>
        <p:spPr>
          <a:xfrm>
            <a:off x="457200" y="1600200"/>
            <a:ext cx="8229600" cy="4525963"/>
          </a:xfrm>
        </p:spPr>
        <p:txBody>
          <a:bodyPr/>
          <a:lstStyle/>
          <a:p>
            <a:pPr>
              <a:buFont typeface="Wingdings" panose="05000000000000000000" pitchFamily="2" charset="2"/>
              <a:buChar char="§"/>
            </a:pPr>
            <a:r>
              <a:rPr lang="en-US" sz="2400" dirty="0" smtClean="0"/>
              <a:t>Every 100,000 impressions are aggregated into a bucket.</a:t>
            </a:r>
          </a:p>
          <a:p>
            <a:pPr>
              <a:buFont typeface="Wingdings" panose="05000000000000000000" pitchFamily="2" charset="2"/>
              <a:buChar char="§"/>
            </a:pPr>
            <a:endParaRPr lang="en-US" sz="2400" dirty="0"/>
          </a:p>
        </p:txBody>
      </p:sp>
      <p:pic>
        <p:nvPicPr>
          <p:cNvPr id="10" name="Picture 9" descr="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684" y="2247751"/>
            <a:ext cx="4251432" cy="3645255"/>
          </a:xfrm>
          <a:prstGeom prst="rect">
            <a:avLst/>
          </a:prstGeom>
        </p:spPr>
      </p:pic>
      <p:pic>
        <p:nvPicPr>
          <p:cNvPr id="11" name="Picture 10" descr="8.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34" y="2133600"/>
            <a:ext cx="4384566" cy="3759406"/>
          </a:xfrm>
          <a:prstGeom prst="rect">
            <a:avLst/>
          </a:prstGeom>
          <a:noFill/>
          <a:ln>
            <a:noFill/>
          </a:ln>
        </p:spPr>
      </p:pic>
    </p:spTree>
    <p:extLst>
      <p:ext uri="{BB962C8B-B14F-4D97-AF65-F5344CB8AC3E}">
        <p14:creationId xmlns:p14="http://schemas.microsoft.com/office/powerpoint/2010/main" val="3825509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96850"/>
            <a:ext cx="7010400" cy="1143000"/>
          </a:xfrm>
        </p:spPr>
        <p:txBody>
          <a:bodyPr/>
          <a:lstStyle/>
          <a:p>
            <a:pPr algn="l"/>
            <a:r>
              <a:rPr lang="en-US" altLang="en-US" sz="4000" smtClean="0"/>
              <a:t>Example: News Personalization </a:t>
            </a:r>
          </a:p>
        </p:txBody>
      </p:sp>
      <p:sp>
        <p:nvSpPr>
          <p:cNvPr id="2" name="Content Placeholder 1"/>
          <p:cNvSpPr>
            <a:spLocks noGrp="1"/>
          </p:cNvSpPr>
          <p:nvPr>
            <p:ph idx="1"/>
          </p:nvPr>
        </p:nvSpPr>
        <p:spPr>
          <a:xfrm>
            <a:off x="457200" y="1676400"/>
            <a:ext cx="8229600" cy="4525963"/>
          </a:xfrm>
        </p:spPr>
        <p:txBody>
          <a:bodyPr/>
          <a:lstStyle/>
          <a:p>
            <a:pPr>
              <a:buFont typeface="Wingdings" panose="05000000000000000000" pitchFamily="2" charset="2"/>
              <a:buChar char="§"/>
              <a:defRPr/>
            </a:pPr>
            <a:r>
              <a:rPr lang="en-US" sz="2400" dirty="0" smtClean="0"/>
              <a:t>There are a bunch of articles in the news pool</a:t>
            </a:r>
          </a:p>
          <a:p>
            <a:pPr>
              <a:buFont typeface="Wingdings" panose="05000000000000000000" pitchFamily="2" charset="2"/>
              <a:buChar char="§"/>
              <a:defRPr/>
            </a:pPr>
            <a:r>
              <a:rPr lang="en-US" sz="2400" dirty="0" smtClean="0"/>
              <a:t>Users come sequentially and ready to be enter</a:t>
            </a:r>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marL="0" indent="0">
              <a:buFont typeface="Arial" panose="020B0604020202020204" pitchFamily="34" charset="0"/>
              <a:buNone/>
              <a:defRPr/>
            </a:pPr>
            <a:endParaRPr lang="en-US" dirty="0"/>
          </a:p>
        </p:txBody>
      </p:sp>
      <p:sp>
        <p:nvSpPr>
          <p:cNvPr id="6" name="云形 1"/>
          <p:cNvSpPr/>
          <p:nvPr/>
        </p:nvSpPr>
        <p:spPr>
          <a:xfrm>
            <a:off x="3924300" y="41211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News articles</a:t>
            </a:r>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8" y="4408488"/>
            <a:ext cx="5826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469900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3929063"/>
            <a:ext cx="5826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8" name="Rectangle 10"/>
          <p:cNvSpPr>
            <a:spLocks noChangeArrowheads="1"/>
          </p:cNvSpPr>
          <p:nvPr/>
        </p:nvSpPr>
        <p:spPr bwMode="auto">
          <a:xfrm>
            <a:off x="457200" y="6345238"/>
            <a:ext cx="4876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100" dirty="0"/>
              <a:t>[1] Zhou Li, “News personalization with Multi-armed bandits”.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781800" cy="1143000"/>
          </a:xfrm>
        </p:spPr>
        <p:txBody>
          <a:bodyPr>
            <a:normAutofit fontScale="90000"/>
          </a:bodyPr>
          <a:lstStyle/>
          <a:p>
            <a:pPr algn="l"/>
            <a:r>
              <a:rPr lang="en-US" dirty="0"/>
              <a:t>Results for Yahoo! News </a:t>
            </a:r>
            <a:r>
              <a:rPr lang="en-US" dirty="0" smtClean="0"/>
              <a:t>Data (Cont.)</a:t>
            </a:r>
            <a:endParaRPr lang="en-US" dirty="0"/>
          </a:p>
        </p:txBody>
      </p:sp>
      <p:pic>
        <p:nvPicPr>
          <p:cNvPr id="7" name="Picture 6" descr="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184648"/>
            <a:ext cx="4384036" cy="3758952"/>
          </a:xfrm>
          <a:prstGeom prst="rect">
            <a:avLst/>
          </a:prstGeom>
        </p:spPr>
      </p:pic>
      <p:pic>
        <p:nvPicPr>
          <p:cNvPr id="8" name="Picture 7" descr="11.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250" y="2204271"/>
            <a:ext cx="4361150" cy="3739329"/>
          </a:xfrm>
          <a:prstGeom prst="rect">
            <a:avLst/>
          </a:prstGeom>
        </p:spPr>
      </p:pic>
    </p:spTree>
    <p:extLst>
      <p:ext uri="{BB962C8B-B14F-4D97-AF65-F5344CB8AC3E}">
        <p14:creationId xmlns:p14="http://schemas.microsoft.com/office/powerpoint/2010/main" val="26524954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781800" cy="1143000"/>
          </a:xfrm>
        </p:spPr>
        <p:txBody>
          <a:bodyPr>
            <a:normAutofit/>
          </a:bodyPr>
          <a:lstStyle/>
          <a:p>
            <a:pPr algn="l"/>
            <a:r>
              <a:rPr lang="en-US" sz="4000" dirty="0" smtClean="0"/>
              <a:t>Conclusions</a:t>
            </a:r>
            <a:endParaRPr lang="en-US" sz="4000" dirty="0"/>
          </a:p>
        </p:txBody>
      </p:sp>
      <p:sp>
        <p:nvSpPr>
          <p:cNvPr id="3" name="Content Placeholder 2"/>
          <p:cNvSpPr>
            <a:spLocks noGrp="1"/>
          </p:cNvSpPr>
          <p:nvPr>
            <p:ph idx="1"/>
          </p:nvPr>
        </p:nvSpPr>
        <p:spPr>
          <a:xfrm>
            <a:off x="457200" y="1798637"/>
            <a:ext cx="8229600" cy="4525963"/>
          </a:xfrm>
        </p:spPr>
        <p:txBody>
          <a:bodyPr>
            <a:normAutofit/>
          </a:bodyPr>
          <a:lstStyle/>
          <a:p>
            <a:pPr>
              <a:buFont typeface="Wingdings" panose="05000000000000000000" pitchFamily="2" charset="2"/>
              <a:buChar char="§"/>
            </a:pPr>
            <a:r>
              <a:rPr lang="en-US" sz="2400" dirty="0" smtClean="0"/>
              <a:t>The performance of baseline exploitation-exploration algorithms is very </a:t>
            </a:r>
            <a:r>
              <a:rPr lang="en-US" sz="2400" dirty="0" smtClean="0">
                <a:solidFill>
                  <a:srgbClr val="0070C0"/>
                </a:solidFill>
              </a:rPr>
              <a:t>sensitive </a:t>
            </a:r>
            <a:r>
              <a:rPr lang="en-US" sz="2400" dirty="0" smtClean="0"/>
              <a:t>to the </a:t>
            </a:r>
            <a:r>
              <a:rPr lang="en-US" sz="2400" dirty="0" smtClean="0">
                <a:solidFill>
                  <a:srgbClr val="0070C0"/>
                </a:solidFill>
              </a:rPr>
              <a:t>parameter setting</a:t>
            </a:r>
            <a:r>
              <a:rPr lang="en-US" sz="2400" dirty="0" smtClean="0"/>
              <a:t>.</a:t>
            </a:r>
          </a:p>
          <a:p>
            <a:pPr lvl="1">
              <a:buFont typeface="Wingdings" panose="05000000000000000000" pitchFamily="2" charset="2"/>
              <a:buChar char="§"/>
            </a:pPr>
            <a:r>
              <a:rPr lang="en-US" sz="2400" dirty="0" smtClean="0"/>
              <a:t>In cold-start situation, no enough data to tune parameter.</a:t>
            </a:r>
          </a:p>
          <a:p>
            <a:pPr>
              <a:buFont typeface="Wingdings" panose="05000000000000000000" pitchFamily="2" charset="2"/>
              <a:buChar char="§"/>
            </a:pPr>
            <a:r>
              <a:rPr lang="en-US" sz="2400" dirty="0" smtClean="0"/>
              <a:t>HyperTS and HyperTSFB can be </a:t>
            </a:r>
            <a:r>
              <a:rPr lang="en-US" sz="2400" dirty="0" smtClean="0">
                <a:solidFill>
                  <a:srgbClr val="0070C0"/>
                </a:solidFill>
              </a:rPr>
              <a:t>close </a:t>
            </a:r>
            <a:r>
              <a:rPr lang="en-US" sz="2400" dirty="0" smtClean="0"/>
              <a:t>to the optimal baseline </a:t>
            </a:r>
            <a:r>
              <a:rPr lang="en-US" sz="2400" dirty="0"/>
              <a:t>algorithm (No guarantee </a:t>
            </a:r>
            <a:r>
              <a:rPr lang="en-US" sz="2400" dirty="0" smtClean="0"/>
              <a:t>be better than the optimal one), even though some bad individual models are included.</a:t>
            </a:r>
          </a:p>
          <a:p>
            <a:pPr>
              <a:buFont typeface="Wingdings" panose="05000000000000000000" pitchFamily="2" charset="2"/>
              <a:buChar char="§"/>
            </a:pPr>
            <a:endParaRPr lang="en-US" sz="2400" dirty="0" smtClean="0"/>
          </a:p>
          <a:p>
            <a:pPr>
              <a:buFont typeface="Wingdings" panose="05000000000000000000" pitchFamily="2" charset="2"/>
              <a:buChar char="§"/>
            </a:pPr>
            <a:r>
              <a:rPr lang="en-US" sz="2400" dirty="0" smtClean="0"/>
              <a:t>For contextual Thompson sampling, the performance depends on the choice of </a:t>
            </a:r>
            <a:r>
              <a:rPr lang="en-US" sz="2400" dirty="0" smtClean="0">
                <a:solidFill>
                  <a:srgbClr val="0070C0"/>
                </a:solidFill>
              </a:rPr>
              <a:t>prior</a:t>
            </a:r>
            <a:r>
              <a:rPr lang="en-US" sz="2400" dirty="0" smtClean="0"/>
              <a:t> distribution for the logistic regression.</a:t>
            </a:r>
          </a:p>
          <a:p>
            <a:pPr marL="914400" lvl="1" indent="-514350">
              <a:buFont typeface="Wingdings" panose="05000000000000000000" pitchFamily="2" charset="2"/>
              <a:buChar char="§"/>
            </a:pPr>
            <a:r>
              <a:rPr lang="en-US" sz="2000" dirty="0" smtClean="0"/>
              <a:t>For online Bayesian learning, the posterior distribution approximation is not accurate(cannot store the past data).</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11330756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304800"/>
            <a:ext cx="7620000" cy="1938992"/>
          </a:xfrm>
          <a:prstGeom prst="rect">
            <a:avLst/>
          </a:prstGeom>
        </p:spPr>
        <p:txBody>
          <a:bodyPr wrap="square">
            <a:spAutoFit/>
          </a:bodyPr>
          <a:lstStyle/>
          <a:p>
            <a:r>
              <a:rPr lang="en-US" sz="4000" dirty="0" smtClean="0"/>
              <a:t>Our Research 2:</a:t>
            </a:r>
          </a:p>
          <a:p>
            <a:r>
              <a:rPr lang="en-US" sz="4000" dirty="0"/>
              <a:t>Personalized Recommendation via Parameter-Free Contextual Bandits</a:t>
            </a:r>
            <a:endParaRPr lang="en-US" sz="4000" dirty="0" smtClean="0">
              <a:latin typeface="+mj-lt"/>
              <a:cs typeface="Arial" pitchFamily="34" charset="0"/>
            </a:endParaRPr>
          </a:p>
        </p:txBody>
      </p:sp>
      <p:sp>
        <p:nvSpPr>
          <p:cNvPr id="18" name="矩形 17"/>
          <p:cNvSpPr/>
          <p:nvPr/>
        </p:nvSpPr>
        <p:spPr>
          <a:xfrm>
            <a:off x="738981" y="1600200"/>
            <a:ext cx="7132638" cy="830997"/>
          </a:xfrm>
          <a:prstGeom prst="rect">
            <a:avLst/>
          </a:prstGeom>
        </p:spPr>
        <p:txBody>
          <a:bodyPr wrap="square">
            <a:spAutoFit/>
          </a:bodyPr>
          <a:lstStyle/>
          <a:p>
            <a:pPr lvl="1">
              <a:buClr>
                <a:schemeClr val="tx1"/>
              </a:buClr>
            </a:pPr>
            <a:endParaRPr lang="en-US" sz="2400" dirty="0" smtClean="0"/>
          </a:p>
          <a:p>
            <a:pPr marL="342900" indent="-342900">
              <a:buClr>
                <a:schemeClr val="tx1"/>
              </a:buClr>
              <a:buFont typeface="Wingdings" pitchFamily="2" charset="2"/>
              <a:buChar char="§"/>
            </a:pPr>
            <a:endParaRPr lang="en-US" sz="2400" dirty="0"/>
          </a:p>
        </p:txBody>
      </p:sp>
      <p:sp>
        <p:nvSpPr>
          <p:cNvPr id="14" name="矩形 6"/>
          <p:cNvSpPr/>
          <p:nvPr/>
        </p:nvSpPr>
        <p:spPr>
          <a:xfrm>
            <a:off x="595312" y="6198513"/>
            <a:ext cx="7786688" cy="430887"/>
          </a:xfrm>
          <a:prstGeom prst="rect">
            <a:avLst/>
          </a:prstGeom>
        </p:spPr>
        <p:txBody>
          <a:bodyPr wrap="square">
            <a:spAutoFit/>
          </a:bodyPr>
          <a:lstStyle/>
          <a:p>
            <a:r>
              <a:rPr lang="en-US" sz="1100" dirty="0"/>
              <a:t>[1</a:t>
            </a:r>
            <a:r>
              <a:rPr lang="en-US" sz="1100" dirty="0" smtClean="0"/>
              <a:t>]</a:t>
            </a:r>
            <a:r>
              <a:rPr lang="en-US" sz="1100" dirty="0" smtClean="0">
                <a:hlinkClick r:id="rId3" action="ppaction://hlinkfile"/>
              </a:rPr>
              <a:t> </a:t>
            </a:r>
            <a:r>
              <a:rPr lang="en-US" sz="1100" dirty="0">
                <a:hlinkClick r:id="rId3" action="ppaction://hlinkfile"/>
              </a:rPr>
              <a:t>Tang, Liang, et al. "Personalized recommendation via parameter-free contextual bandits." </a:t>
            </a:r>
            <a:r>
              <a:rPr lang="en-US" sz="1100" i="1" dirty="0">
                <a:hlinkClick r:id="rId3" action="ppaction://hlinkfile"/>
              </a:rPr>
              <a:t>Proceedings of the 38th International ACM SIGIR Conference on Research and Development in Information Retrieval</a:t>
            </a:r>
            <a:r>
              <a:rPr lang="en-US" sz="1100" dirty="0">
                <a:hlinkClick r:id="rId3" action="ppaction://hlinkfile"/>
              </a:rPr>
              <a:t>. ACM, 2015.</a:t>
            </a:r>
            <a:endParaRPr lang="en-US" sz="1100" dirty="0"/>
          </a:p>
        </p:txBody>
      </p:sp>
      <p:pic>
        <p:nvPicPr>
          <p:cNvPr id="2" name="Picture 1"/>
          <p:cNvPicPr>
            <a:picLocks noChangeAspect="1"/>
          </p:cNvPicPr>
          <p:nvPr/>
        </p:nvPicPr>
        <p:blipFill>
          <a:blip r:embed="rId4"/>
          <a:stretch>
            <a:fillRect/>
          </a:stretch>
        </p:blipFill>
        <p:spPr>
          <a:xfrm>
            <a:off x="5595144" y="3703480"/>
            <a:ext cx="2276475" cy="2220212"/>
          </a:xfrm>
          <a:prstGeom prst="rect">
            <a:avLst/>
          </a:prstGeom>
        </p:spPr>
      </p:pic>
    </p:spTree>
    <p:extLst>
      <p:ext uri="{BB962C8B-B14F-4D97-AF65-F5344CB8AC3E}">
        <p14:creationId xmlns:p14="http://schemas.microsoft.com/office/powerpoint/2010/main" val="745183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228600"/>
            <a:ext cx="6781800" cy="1143000"/>
          </a:xfrm>
        </p:spPr>
        <p:txBody>
          <a:bodyPr/>
          <a:lstStyle/>
          <a:p>
            <a:pPr algn="l" eaLnBrk="1" hangingPunct="1"/>
            <a:r>
              <a:rPr lang="en-US" altLang="en-US" sz="4000" dirty="0" smtClean="0"/>
              <a:t> How to Balance Tradeoff</a:t>
            </a:r>
          </a:p>
        </p:txBody>
      </p:sp>
      <p:sp>
        <p:nvSpPr>
          <p:cNvPr id="79875" name="Content Placeholder 2"/>
          <p:cNvSpPr>
            <a:spLocks noGrp="1"/>
          </p:cNvSpPr>
          <p:nvPr>
            <p:ph idx="1"/>
          </p:nvPr>
        </p:nvSpPr>
        <p:spPr>
          <a:xfrm>
            <a:off x="457200" y="1493837"/>
            <a:ext cx="8229600" cy="4525963"/>
          </a:xfrm>
        </p:spPr>
        <p:txBody>
          <a:bodyPr/>
          <a:lstStyle/>
          <a:p>
            <a:pPr eaLnBrk="1" hangingPunct="1">
              <a:buFont typeface="Wingdings" panose="05000000000000000000" pitchFamily="2" charset="2"/>
              <a:buChar char="§"/>
            </a:pPr>
            <a:r>
              <a:rPr lang="en-US" altLang="en-US" sz="2400" dirty="0" smtClean="0"/>
              <a:t>Performance is mainly determined by the tradeoff. Existing algorithms find the tradeoff by user input parameters and data characteristics (e.g., variance of the estimated reward).</a:t>
            </a:r>
          </a:p>
          <a:p>
            <a:pPr eaLnBrk="1" hangingPunct="1">
              <a:buFont typeface="Wingdings" panose="05000000000000000000" pitchFamily="2" charset="2"/>
              <a:buChar char="§"/>
            </a:pPr>
            <a:r>
              <a:rPr lang="en-US" altLang="en-US" sz="2400" dirty="0" smtClean="0"/>
              <a:t>Existing algorithms are all </a:t>
            </a:r>
            <a:r>
              <a:rPr lang="en-US" altLang="en-US" sz="2400" dirty="0" smtClean="0">
                <a:solidFill>
                  <a:schemeClr val="tx2">
                    <a:lumMod val="60000"/>
                    <a:lumOff val="40000"/>
                  </a:schemeClr>
                </a:solidFill>
              </a:rPr>
              <a:t>parameter-sensitive</a:t>
            </a:r>
            <a:r>
              <a:rPr lang="en-US" altLang="en-US" sz="2400" dirty="0" smtClean="0"/>
              <a:t>.</a:t>
            </a:r>
          </a:p>
          <a:p>
            <a:pPr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endParaRPr lang="en-US" altLang="en-US" sz="2400" dirty="0" smtClean="0"/>
          </a:p>
        </p:txBody>
      </p:sp>
      <p:sp>
        <p:nvSpPr>
          <p:cNvPr id="6" name="Oval 5"/>
          <p:cNvSpPr/>
          <p:nvPr/>
        </p:nvSpPr>
        <p:spPr>
          <a:xfrm>
            <a:off x="838200" y="4292600"/>
            <a:ext cx="2209800" cy="1143000"/>
          </a:xfrm>
          <a:prstGeom prst="ellipse">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400" dirty="0"/>
              <a:t>An algorithm</a:t>
            </a:r>
          </a:p>
        </p:txBody>
      </p:sp>
      <p:sp>
        <p:nvSpPr>
          <p:cNvPr id="7" name="Explosion 2 6"/>
          <p:cNvSpPr/>
          <p:nvPr/>
        </p:nvSpPr>
        <p:spPr>
          <a:xfrm>
            <a:off x="5981700" y="5029200"/>
            <a:ext cx="2514600" cy="1447800"/>
          </a:xfrm>
          <a:prstGeom prst="irregularSeal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2400" dirty="0"/>
              <a:t>Bad</a:t>
            </a:r>
          </a:p>
        </p:txBody>
      </p:sp>
      <p:sp>
        <p:nvSpPr>
          <p:cNvPr id="9" name="Oval 8"/>
          <p:cNvSpPr/>
          <p:nvPr/>
        </p:nvSpPr>
        <p:spPr>
          <a:xfrm>
            <a:off x="6324600" y="3505200"/>
            <a:ext cx="1676400" cy="1219200"/>
          </a:xfrm>
          <a:prstGeom prst="ellipse">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400" dirty="0"/>
              <a:t>Good</a:t>
            </a:r>
          </a:p>
        </p:txBody>
      </p:sp>
      <p:cxnSp>
        <p:nvCxnSpPr>
          <p:cNvPr id="11" name="Straight Arrow Connector 10"/>
          <p:cNvCxnSpPr>
            <a:cxnSpLocks noChangeShapeType="1"/>
            <a:stCxn id="6" idx="6"/>
            <a:endCxn id="9" idx="2"/>
          </p:cNvCxnSpPr>
          <p:nvPr/>
        </p:nvCxnSpPr>
        <p:spPr bwMode="auto">
          <a:xfrm flipV="1">
            <a:off x="3048000" y="4114800"/>
            <a:ext cx="3276600" cy="749300"/>
          </a:xfrm>
          <a:prstGeom prst="straightConnector1">
            <a:avLst/>
          </a:prstGeom>
          <a:ln>
            <a:headEnd/>
            <a:tailEnd type="arrow" w="med" len="med"/>
          </a:ln>
          <a:ex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noChangeShapeType="1"/>
            <a:stCxn id="6" idx="6"/>
            <a:endCxn id="7" idx="1"/>
          </p:cNvCxnSpPr>
          <p:nvPr/>
        </p:nvCxnSpPr>
        <p:spPr bwMode="auto">
          <a:xfrm>
            <a:off x="3048000" y="4864100"/>
            <a:ext cx="2933700" cy="1028217"/>
          </a:xfrm>
          <a:prstGeom prst="straightConnector1">
            <a:avLst/>
          </a:prstGeom>
          <a:ln>
            <a:headEnd/>
            <a:tailEnd type="arrow" w="med" len="med"/>
          </a:ln>
          <a:extLst/>
        </p:spPr>
        <p:style>
          <a:lnRef idx="2">
            <a:schemeClr val="accent1"/>
          </a:lnRef>
          <a:fillRef idx="0">
            <a:schemeClr val="accent1"/>
          </a:fillRef>
          <a:effectRef idx="1">
            <a:schemeClr val="accent1"/>
          </a:effectRef>
          <a:fontRef idx="minor">
            <a:schemeClr val="tx1"/>
          </a:fontRef>
        </p:style>
      </p:cxnSp>
      <p:sp>
        <p:nvSpPr>
          <p:cNvPr id="79882" name="TextBox 16"/>
          <p:cNvSpPr txBox="1">
            <a:spLocks noChangeArrowheads="1"/>
          </p:cNvSpPr>
          <p:nvPr/>
        </p:nvSpPr>
        <p:spPr bwMode="auto">
          <a:xfrm>
            <a:off x="2895600" y="3886200"/>
            <a:ext cx="3151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dirty="0"/>
              <a:t>algorithm parameter is good</a:t>
            </a:r>
          </a:p>
        </p:txBody>
      </p:sp>
      <p:sp>
        <p:nvSpPr>
          <p:cNvPr id="79883" name="TextBox 17"/>
          <p:cNvSpPr txBox="1">
            <a:spLocks noChangeArrowheads="1"/>
          </p:cNvSpPr>
          <p:nvPr/>
        </p:nvSpPr>
        <p:spPr bwMode="auto">
          <a:xfrm>
            <a:off x="2540491" y="5695890"/>
            <a:ext cx="30221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000" dirty="0"/>
              <a:t>algorithm parameter is bad</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781800" cy="1143000"/>
          </a:xfrm>
        </p:spPr>
        <p:txBody>
          <a:bodyPr>
            <a:normAutofit fontScale="90000"/>
          </a:bodyPr>
          <a:lstStyle/>
          <a:p>
            <a:pPr algn="l" eaLnBrk="1" hangingPunct="1">
              <a:defRPr/>
            </a:pPr>
            <a:r>
              <a:rPr lang="en-US" dirty="0" smtClean="0">
                <a:ea typeface="ＭＳ Ｐゴシック" charset="0"/>
                <a:cs typeface="+mj-cs"/>
              </a:rPr>
              <a:t>Chicken</a:t>
            </a:r>
            <a:r>
              <a:rPr lang="en-US" dirty="0">
                <a:ea typeface="ＭＳ Ｐゴシック" charset="0"/>
                <a:cs typeface="+mj-cs"/>
              </a:rPr>
              <a:t>-and</a:t>
            </a:r>
            <a:r>
              <a:rPr lang="en-US" dirty="0" smtClean="0">
                <a:ea typeface="ＭＳ Ｐゴシック" charset="0"/>
                <a:cs typeface="+mj-cs"/>
              </a:rPr>
              <a:t>-</a:t>
            </a:r>
            <a:r>
              <a:rPr lang="en-US" dirty="0">
                <a:ea typeface="ＭＳ Ｐゴシック" charset="0"/>
                <a:cs typeface="+mj-cs"/>
              </a:rPr>
              <a:t>E</a:t>
            </a:r>
            <a:r>
              <a:rPr lang="en-US" dirty="0" smtClean="0">
                <a:ea typeface="ＭＳ Ｐゴシック" charset="0"/>
                <a:cs typeface="+mj-cs"/>
              </a:rPr>
              <a:t>gg Problem for Existing Bandit Algorithms</a:t>
            </a:r>
            <a:endParaRPr lang="en-US" dirty="0">
              <a:ea typeface="ＭＳ Ｐゴシック" charset="0"/>
              <a:cs typeface="+mj-cs"/>
            </a:endParaRPr>
          </a:p>
        </p:txBody>
      </p:sp>
      <p:sp>
        <p:nvSpPr>
          <p:cNvPr id="81923" name="Content Placeholder 2"/>
          <p:cNvSpPr>
            <a:spLocks noGrp="1"/>
          </p:cNvSpPr>
          <p:nvPr>
            <p:ph idx="1"/>
          </p:nvPr>
        </p:nvSpPr>
        <p:spPr>
          <a:xfrm>
            <a:off x="457200" y="1905000"/>
            <a:ext cx="8229600" cy="4525963"/>
          </a:xfrm>
        </p:spPr>
        <p:txBody>
          <a:bodyPr/>
          <a:lstStyle/>
          <a:p>
            <a:pPr eaLnBrk="1" hangingPunct="1">
              <a:buFont typeface="Wingdings" panose="05000000000000000000" pitchFamily="2" charset="2"/>
              <a:buChar char="§"/>
            </a:pPr>
            <a:r>
              <a:rPr lang="en-US" altLang="en-US" sz="2800" dirty="0" smtClean="0"/>
              <a:t>Why we use bandit algorithms?</a:t>
            </a:r>
          </a:p>
          <a:p>
            <a:pPr lvl="1" eaLnBrk="1" hangingPunct="1">
              <a:buFont typeface="Wingdings" panose="05000000000000000000" pitchFamily="2" charset="2"/>
              <a:buChar char="§"/>
            </a:pPr>
            <a:r>
              <a:rPr lang="en-US" altLang="en-US" sz="2400" dirty="0" smtClean="0"/>
              <a:t>Solve the cold start problem (No enough data for estimating user preferences).</a:t>
            </a:r>
          </a:p>
          <a:p>
            <a:pPr eaLnBrk="1" hangingPunct="1">
              <a:buFont typeface="Wingdings" panose="05000000000000000000" pitchFamily="2" charset="2"/>
              <a:buChar char="§"/>
            </a:pPr>
            <a:r>
              <a:rPr lang="en-US" altLang="en-US" sz="2800" dirty="0" smtClean="0">
                <a:solidFill>
                  <a:schemeClr val="tx2">
                    <a:lumMod val="60000"/>
                    <a:lumOff val="40000"/>
                  </a:schemeClr>
                </a:solidFill>
              </a:rPr>
              <a:t>How to find the best input parameters?</a:t>
            </a:r>
          </a:p>
          <a:p>
            <a:pPr lvl="1" eaLnBrk="1" hangingPunct="1">
              <a:buFont typeface="Wingdings" panose="05000000000000000000" pitchFamily="2" charset="2"/>
              <a:buChar char="§"/>
            </a:pPr>
            <a:r>
              <a:rPr lang="en-US" altLang="en-US" sz="2400" dirty="0" smtClean="0"/>
              <a:t>Tune the parameters online or offline.</a:t>
            </a:r>
          </a:p>
        </p:txBody>
      </p:sp>
      <p:sp>
        <p:nvSpPr>
          <p:cNvPr id="4" name="Rectangle 3"/>
          <p:cNvSpPr/>
          <p:nvPr/>
        </p:nvSpPr>
        <p:spPr>
          <a:xfrm>
            <a:off x="609600" y="4495800"/>
            <a:ext cx="7315200" cy="1600200"/>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800" dirty="0"/>
              <a:t>if you already have the data or online traffic to tune the parameters, why do you need bandit algorithms?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152400"/>
            <a:ext cx="6781800" cy="1143000"/>
          </a:xfrm>
        </p:spPr>
        <p:txBody>
          <a:bodyPr/>
          <a:lstStyle/>
          <a:p>
            <a:pPr algn="l" eaLnBrk="1" hangingPunct="1"/>
            <a:r>
              <a:rPr lang="en-US" altLang="en-US" dirty="0" smtClean="0"/>
              <a:t>Our Work</a:t>
            </a:r>
          </a:p>
        </p:txBody>
      </p:sp>
      <p:sp>
        <p:nvSpPr>
          <p:cNvPr id="83971" name="Content Placeholder 2"/>
          <p:cNvSpPr>
            <a:spLocks noGrp="1"/>
          </p:cNvSpPr>
          <p:nvPr>
            <p:ph idx="1"/>
          </p:nvPr>
        </p:nvSpPr>
        <p:spPr/>
        <p:txBody>
          <a:bodyPr/>
          <a:lstStyle/>
          <a:p>
            <a:pPr eaLnBrk="1" hangingPunct="1">
              <a:buFont typeface="Wingdings" panose="05000000000000000000" pitchFamily="2" charset="2"/>
              <a:buChar char="§"/>
            </a:pPr>
            <a:r>
              <a:rPr lang="en-US" altLang="en-US" sz="2400" dirty="0" smtClean="0"/>
              <a:t>Parameter-free:</a:t>
            </a:r>
          </a:p>
          <a:p>
            <a:pPr lvl="1" eaLnBrk="1" hangingPunct="1">
              <a:buFont typeface="Wingdings" panose="05000000000000000000" pitchFamily="2" charset="2"/>
              <a:buChar char="§"/>
            </a:pPr>
            <a:r>
              <a:rPr lang="en-US" altLang="en-US" sz="2400" dirty="0" smtClean="0"/>
              <a:t>It can find the tradeoff by data characteristics </a:t>
            </a:r>
            <a:r>
              <a:rPr lang="en-US" altLang="en-US" sz="2400" dirty="0" smtClean="0">
                <a:solidFill>
                  <a:schemeClr val="tx2">
                    <a:lumMod val="60000"/>
                    <a:lumOff val="40000"/>
                  </a:schemeClr>
                </a:solidFill>
              </a:rPr>
              <a:t>automatically</a:t>
            </a:r>
            <a:r>
              <a:rPr lang="en-US" altLang="en-US" sz="2400" dirty="0" smtClean="0"/>
              <a:t>.</a:t>
            </a:r>
          </a:p>
          <a:p>
            <a:pPr lvl="1"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r>
              <a:rPr lang="en-US" altLang="en-US" sz="2400" dirty="0" smtClean="0"/>
              <a:t>Robust:</a:t>
            </a:r>
          </a:p>
          <a:p>
            <a:pPr lvl="1" eaLnBrk="1" hangingPunct="1">
              <a:buFont typeface="Wingdings" panose="05000000000000000000" pitchFamily="2" charset="2"/>
              <a:buChar char="§"/>
            </a:pPr>
            <a:r>
              <a:rPr lang="en-US" altLang="en-US" sz="2400" dirty="0" smtClean="0"/>
              <a:t>Existing algorithm can have very bad performance if the input parameter is not appropriate.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algn="l" eaLnBrk="1" hangingPunct="1"/>
            <a:r>
              <a:rPr lang="en-US" altLang="en-US" dirty="0" smtClean="0"/>
              <a:t>Solution</a:t>
            </a:r>
          </a:p>
        </p:txBody>
      </p:sp>
      <p:sp>
        <p:nvSpPr>
          <p:cNvPr id="86019" name="Content Placeholder 2"/>
          <p:cNvSpPr>
            <a:spLocks noGrp="1"/>
          </p:cNvSpPr>
          <p:nvPr>
            <p:ph idx="1"/>
          </p:nvPr>
        </p:nvSpPr>
        <p:spPr/>
        <p:txBody>
          <a:bodyPr/>
          <a:lstStyle/>
          <a:p>
            <a:pPr eaLnBrk="1" hangingPunct="1">
              <a:buFont typeface="Wingdings" panose="05000000000000000000" pitchFamily="2" charset="2"/>
              <a:buChar char="§"/>
            </a:pPr>
            <a:r>
              <a:rPr lang="en-US" altLang="en-US" sz="2400" dirty="0" smtClean="0"/>
              <a:t>Thompson Sampling </a:t>
            </a:r>
          </a:p>
          <a:p>
            <a:pPr lvl="1" eaLnBrk="1" hangingPunct="1">
              <a:buFont typeface="Wingdings" panose="05000000000000000000" pitchFamily="2" charset="2"/>
              <a:buChar char="§"/>
            </a:pPr>
            <a:r>
              <a:rPr lang="en-US" altLang="en-US" sz="2400" dirty="0" smtClean="0"/>
              <a:t>Randomly select a model coefficient vector from </a:t>
            </a:r>
            <a:r>
              <a:rPr lang="en-US" altLang="en-US" sz="2400" dirty="0" smtClean="0">
                <a:solidFill>
                  <a:schemeClr val="tx2">
                    <a:lumMod val="60000"/>
                    <a:lumOff val="40000"/>
                  </a:schemeClr>
                </a:solidFill>
              </a:rPr>
              <a:t>posterior </a:t>
            </a:r>
            <a:r>
              <a:rPr lang="en-US" altLang="en-US" sz="2400" dirty="0" smtClean="0"/>
              <a:t>distribution and find the “best” item.</a:t>
            </a:r>
          </a:p>
          <a:p>
            <a:pPr lvl="1" eaLnBrk="1" hangingPunct="1">
              <a:buFont typeface="Wingdings" panose="05000000000000000000" pitchFamily="2" charset="2"/>
              <a:buChar char="§"/>
            </a:pPr>
            <a:r>
              <a:rPr lang="en-US" altLang="en-US" sz="2400" dirty="0" smtClean="0">
                <a:solidFill>
                  <a:srgbClr val="FFC000"/>
                </a:solidFill>
              </a:rPr>
              <a:t>Prior</a:t>
            </a:r>
            <a:r>
              <a:rPr lang="en-US" altLang="en-US" sz="2400" dirty="0" smtClean="0"/>
              <a:t> is the </a:t>
            </a:r>
            <a:r>
              <a:rPr lang="en-US" altLang="en-US" sz="2400" dirty="0" smtClean="0">
                <a:solidFill>
                  <a:srgbClr val="FFC000"/>
                </a:solidFill>
              </a:rPr>
              <a:t>input parameter </a:t>
            </a:r>
            <a:r>
              <a:rPr lang="en-US" altLang="en-US" sz="2400" dirty="0" smtClean="0"/>
              <a:t>for computing posterior.</a:t>
            </a:r>
          </a:p>
          <a:p>
            <a:pPr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r>
              <a:rPr lang="en-US" altLang="en-US" sz="2400" dirty="0" smtClean="0"/>
              <a:t>Non-Bayesian Thompson Sampling (</a:t>
            </a:r>
            <a:r>
              <a:rPr lang="en-US" altLang="en-US" sz="2400" b="1" dirty="0" smtClean="0"/>
              <a:t>Our Solution</a:t>
            </a:r>
            <a:r>
              <a:rPr lang="en-US" altLang="en-US" sz="2400" dirty="0" smtClean="0"/>
              <a:t>)</a:t>
            </a:r>
          </a:p>
          <a:p>
            <a:pPr lvl="1" eaLnBrk="1" hangingPunct="1">
              <a:buFont typeface="Wingdings" panose="05000000000000000000" pitchFamily="2" charset="2"/>
              <a:buChar char="§"/>
            </a:pPr>
            <a:r>
              <a:rPr lang="en-US" altLang="en-US" sz="2400" dirty="0" smtClean="0"/>
              <a:t>Randomly select a </a:t>
            </a:r>
            <a:r>
              <a:rPr lang="en-US" altLang="en-US" sz="2400" dirty="0" smtClean="0">
                <a:solidFill>
                  <a:schemeClr val="tx2">
                    <a:lumMod val="60000"/>
                    <a:lumOff val="40000"/>
                  </a:schemeClr>
                </a:solidFill>
              </a:rPr>
              <a:t>bootstrap sample </a:t>
            </a:r>
            <a:r>
              <a:rPr lang="en-US" altLang="en-US" sz="2400" dirty="0" smtClean="0"/>
              <a:t>to find the MLE of model coefficient and find the “best” item.</a:t>
            </a:r>
          </a:p>
          <a:p>
            <a:pPr lvl="1" eaLnBrk="1" hangingPunct="1">
              <a:buFont typeface="Wingdings" panose="05000000000000000000" pitchFamily="2" charset="2"/>
              <a:buChar char="§"/>
            </a:pPr>
            <a:r>
              <a:rPr lang="en-US" altLang="en-US" sz="2400" dirty="0" smtClean="0"/>
              <a:t>Bootstrapping has no input parameter.</a:t>
            </a:r>
          </a:p>
          <a:p>
            <a:pPr eaLnBrk="1" hangingPunct="1">
              <a:buFont typeface="Wingdings" panose="05000000000000000000" pitchFamily="2" charset="2"/>
              <a:buChar char="§"/>
            </a:pPr>
            <a:endParaRPr lang="en-US" altLang="en-US" sz="2400" dirty="0"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pPr algn="l"/>
            <a:r>
              <a:rPr lang="en-US" altLang="en-US" sz="4000" dirty="0" smtClean="0"/>
              <a:t>Bootstrap Bandit Algorithm</a:t>
            </a:r>
            <a:endParaRPr lang="en-US" altLang="en-US" dirty="0" smtClean="0"/>
          </a:p>
        </p:txBody>
      </p:sp>
      <p:sp>
        <p:nvSpPr>
          <p:cNvPr id="88067" name="TextBox 3"/>
          <p:cNvSpPr txBox="1">
            <a:spLocks noChangeArrowheads="1"/>
          </p:cNvSpPr>
          <p:nvPr/>
        </p:nvSpPr>
        <p:spPr bwMode="auto">
          <a:xfrm>
            <a:off x="457200" y="1371600"/>
            <a:ext cx="8229600" cy="4586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971550" indent="-5143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en-US" sz="2400" dirty="0">
                <a:solidFill>
                  <a:srgbClr val="000000"/>
                </a:solidFill>
              </a:rPr>
              <a:t>Input : a feature vector </a:t>
            </a:r>
            <a:r>
              <a:rPr lang="en-US" altLang="en-US" sz="2400" b="1" i="1" dirty="0">
                <a:solidFill>
                  <a:srgbClr val="000000"/>
                </a:solidFill>
                <a:latin typeface="Times" panose="02020603050405020304" pitchFamily="18" charset="0"/>
              </a:rPr>
              <a:t>x</a:t>
            </a:r>
            <a:r>
              <a:rPr lang="en-US" altLang="en-US" sz="2400" dirty="0">
                <a:solidFill>
                  <a:srgbClr val="000000"/>
                </a:solidFill>
              </a:rPr>
              <a:t> of the context.</a:t>
            </a:r>
          </a:p>
          <a:p>
            <a:pPr>
              <a:spcBef>
                <a:spcPct val="0"/>
              </a:spcBef>
              <a:buFontTx/>
              <a:buNone/>
            </a:pPr>
            <a:r>
              <a:rPr lang="en-US" altLang="en-US" sz="2400" dirty="0">
                <a:solidFill>
                  <a:srgbClr val="000000"/>
                </a:solidFill>
              </a:rPr>
              <a:t>Algorithm: </a:t>
            </a:r>
          </a:p>
          <a:p>
            <a:pPr>
              <a:spcBef>
                <a:spcPct val="0"/>
              </a:spcBef>
              <a:buFontTx/>
              <a:buNone/>
            </a:pPr>
            <a:endParaRPr lang="en-US" altLang="en-US" sz="2400" dirty="0">
              <a:solidFill>
                <a:srgbClr val="000000"/>
              </a:solidFill>
            </a:endParaRPr>
          </a:p>
          <a:p>
            <a:pPr>
              <a:spcBef>
                <a:spcPct val="0"/>
              </a:spcBef>
              <a:buFontTx/>
              <a:buNone/>
            </a:pPr>
            <a:r>
              <a:rPr lang="en-US" altLang="en-US" sz="2000" b="1" dirty="0">
                <a:solidFill>
                  <a:srgbClr val="000000"/>
                </a:solidFill>
                <a:latin typeface="Times" panose="02020603050405020304" pitchFamily="18" charset="0"/>
              </a:rPr>
              <a:t>if</a:t>
            </a:r>
            <a:r>
              <a:rPr lang="en-US" altLang="en-US" sz="2000" dirty="0">
                <a:solidFill>
                  <a:srgbClr val="000000"/>
                </a:solidFill>
                <a:latin typeface="Times" panose="02020603050405020304" pitchFamily="18" charset="0"/>
              </a:rPr>
              <a:t> each article has sufficient observations </a:t>
            </a:r>
            <a:r>
              <a:rPr lang="en-US" altLang="en-US" sz="2000" b="1" dirty="0">
                <a:solidFill>
                  <a:srgbClr val="000000"/>
                </a:solidFill>
                <a:latin typeface="Times" panose="02020603050405020304" pitchFamily="18" charset="0"/>
              </a:rPr>
              <a:t>then</a:t>
            </a:r>
            <a:r>
              <a:rPr lang="en-US" altLang="en-US" sz="2000" dirty="0">
                <a:solidFill>
                  <a:srgbClr val="000000"/>
                </a:solidFill>
                <a:latin typeface="Times" panose="02020603050405020304" pitchFamily="18" charset="0"/>
              </a:rPr>
              <a:t> {</a:t>
            </a:r>
          </a:p>
          <a:p>
            <a:pPr>
              <a:spcBef>
                <a:spcPct val="0"/>
              </a:spcBef>
              <a:buFontTx/>
              <a:buNone/>
            </a:pPr>
            <a:r>
              <a:rPr lang="en-US" altLang="en-US" sz="2000" dirty="0">
                <a:solidFill>
                  <a:srgbClr val="000000"/>
                </a:solidFill>
                <a:latin typeface="Times" panose="02020603050405020304" pitchFamily="18" charset="0"/>
              </a:rPr>
              <a:t>  </a:t>
            </a:r>
            <a:r>
              <a:rPr lang="en-US" altLang="en-US" sz="2000" b="1" dirty="0">
                <a:solidFill>
                  <a:srgbClr val="000000"/>
                </a:solidFill>
                <a:latin typeface="Times" panose="02020603050405020304" pitchFamily="18" charset="0"/>
              </a:rPr>
              <a:t>for each</a:t>
            </a:r>
            <a:r>
              <a:rPr lang="en-US" altLang="en-US" sz="2000" dirty="0">
                <a:solidFill>
                  <a:srgbClr val="000000"/>
                </a:solidFill>
                <a:latin typeface="Times" panose="02020603050405020304" pitchFamily="18" charset="0"/>
              </a:rPr>
              <a:t> article </a:t>
            </a:r>
            <a:r>
              <a:rPr lang="en-US" altLang="en-US" sz="2000" i="1" dirty="0" err="1">
                <a:solidFill>
                  <a:srgbClr val="000000"/>
                </a:solidFill>
                <a:latin typeface="Times" panose="02020603050405020304" pitchFamily="18" charset="0"/>
              </a:rPr>
              <a:t>i</a:t>
            </a:r>
            <a:r>
              <a:rPr lang="en-US" altLang="en-US" sz="2000" dirty="0">
                <a:solidFill>
                  <a:srgbClr val="000000"/>
                </a:solidFill>
                <a:latin typeface="Times" panose="02020603050405020304" pitchFamily="18" charset="0"/>
              </a:rPr>
              <a:t>=1,…, </a:t>
            </a:r>
            <a:r>
              <a:rPr lang="en-US" altLang="en-US" sz="2000" i="1" dirty="0">
                <a:solidFill>
                  <a:srgbClr val="000000"/>
                </a:solidFill>
                <a:latin typeface="Times" panose="02020603050405020304" pitchFamily="18" charset="0"/>
              </a:rPr>
              <a:t>k</a:t>
            </a:r>
            <a:r>
              <a:rPr lang="en-US" altLang="en-US" sz="2000" dirty="0">
                <a:solidFill>
                  <a:srgbClr val="000000"/>
                </a:solidFill>
                <a:latin typeface="Times" panose="02020603050405020304" pitchFamily="18" charset="0"/>
              </a:rPr>
              <a:t> </a:t>
            </a:r>
            <a:endParaRPr lang="en-US" altLang="en-US" sz="2000" i="1" dirty="0">
              <a:solidFill>
                <a:srgbClr val="000000"/>
              </a:solidFill>
              <a:latin typeface="Times" panose="02020603050405020304" pitchFamily="18" charset="0"/>
            </a:endParaRPr>
          </a:p>
          <a:p>
            <a:pPr lvl="1">
              <a:spcBef>
                <a:spcPct val="0"/>
              </a:spcBef>
              <a:buFont typeface="Calibri" panose="020F0502020204030204" pitchFamily="34" charset="0"/>
              <a:buAutoNum type="romanLcPeriod"/>
            </a:pPr>
            <a:r>
              <a:rPr lang="en-US" altLang="en-US" sz="2000" i="1" dirty="0">
                <a:solidFill>
                  <a:srgbClr val="000000"/>
                </a:solidFill>
                <a:latin typeface="Times" panose="02020603050405020304" pitchFamily="18" charset="0"/>
              </a:rPr>
              <a:t>D</a:t>
            </a:r>
            <a:r>
              <a:rPr lang="en-US" altLang="en-US" sz="2000" i="1" baseline="30000" dirty="0">
                <a:solidFill>
                  <a:srgbClr val="000000"/>
                </a:solidFill>
                <a:latin typeface="Times" panose="02020603050405020304" pitchFamily="18" charset="0"/>
              </a:rPr>
              <a:t>i</a:t>
            </a:r>
            <a:r>
              <a:rPr lang="en-US" altLang="en-US" sz="2000" dirty="0">
                <a:solidFill>
                  <a:srgbClr val="000000"/>
                </a:solidFill>
                <a:latin typeface="Times" panose="02020603050405020304" pitchFamily="18" charset="0"/>
              </a:rPr>
              <a:t> </a:t>
            </a:r>
            <a:r>
              <a:rPr lang="en-US" altLang="en-US" sz="2000" dirty="0">
                <a:solidFill>
                  <a:srgbClr val="000000"/>
                </a:solidFill>
                <a:latin typeface="Times" panose="02020603050405020304" pitchFamily="18" charset="0"/>
                <a:sym typeface="Wingdings" panose="05000000000000000000" pitchFamily="2" charset="2"/>
              </a:rPr>
              <a:t> r</a:t>
            </a:r>
            <a:r>
              <a:rPr lang="en-US" altLang="en-US" sz="2000" dirty="0">
                <a:solidFill>
                  <a:srgbClr val="000000"/>
                </a:solidFill>
                <a:latin typeface="Times" panose="02020603050405020304" pitchFamily="18" charset="0"/>
              </a:rPr>
              <a:t>andomly sample </a:t>
            </a:r>
            <a:r>
              <a:rPr lang="en-US" altLang="en-US" sz="2000" b="1" i="1" dirty="0" err="1">
                <a:solidFill>
                  <a:srgbClr val="000000"/>
                </a:solidFill>
                <a:latin typeface="Times" panose="02020603050405020304" pitchFamily="18" charset="0"/>
              </a:rPr>
              <a:t>n</a:t>
            </a:r>
            <a:r>
              <a:rPr lang="en-US" altLang="en-US" sz="2000" b="1" i="1" baseline="-25000" dirty="0" err="1">
                <a:solidFill>
                  <a:srgbClr val="000000"/>
                </a:solidFill>
                <a:latin typeface="Times" panose="02020603050405020304" pitchFamily="18" charset="0"/>
              </a:rPr>
              <a:t>k</a:t>
            </a:r>
            <a:r>
              <a:rPr lang="en-US" altLang="en-US" sz="2000" dirty="0">
                <a:solidFill>
                  <a:srgbClr val="000000"/>
                </a:solidFill>
                <a:latin typeface="Times" panose="02020603050405020304" pitchFamily="18" charset="0"/>
              </a:rPr>
              <a:t> impression data of article </a:t>
            </a:r>
            <a:r>
              <a:rPr lang="en-US" altLang="en-US" sz="2000" i="1" dirty="0" err="1">
                <a:solidFill>
                  <a:srgbClr val="000000"/>
                </a:solidFill>
                <a:latin typeface="Times" panose="02020603050405020304" pitchFamily="18" charset="0"/>
              </a:rPr>
              <a:t>i</a:t>
            </a:r>
            <a:r>
              <a:rPr lang="en-US" altLang="en-US" sz="2000" i="1" dirty="0">
                <a:solidFill>
                  <a:srgbClr val="000000"/>
                </a:solidFill>
                <a:latin typeface="Times" panose="02020603050405020304" pitchFamily="18" charset="0"/>
              </a:rPr>
              <a:t> </a:t>
            </a:r>
            <a:r>
              <a:rPr lang="en-US" altLang="en-US" sz="2000" dirty="0">
                <a:solidFill>
                  <a:srgbClr val="000000"/>
                </a:solidFill>
                <a:latin typeface="Times" panose="02020603050405020304" pitchFamily="18" charset="0"/>
              </a:rPr>
              <a:t>with replacement </a:t>
            </a:r>
            <a:r>
              <a:rPr lang="en-US" altLang="en-US" sz="2000" dirty="0">
                <a:solidFill>
                  <a:srgbClr val="FFC000"/>
                </a:solidFill>
                <a:latin typeface="Times" panose="02020603050405020304" pitchFamily="18" charset="0"/>
              </a:rPr>
              <a:t>// Generate a bootstrap </a:t>
            </a:r>
            <a:r>
              <a:rPr lang="en-US" altLang="en-US" sz="2000" dirty="0" smtClean="0">
                <a:solidFill>
                  <a:srgbClr val="FFC000"/>
                </a:solidFill>
                <a:latin typeface="Times" panose="02020603050405020304" pitchFamily="18" charset="0"/>
              </a:rPr>
              <a:t>sample</a:t>
            </a:r>
            <a:endParaRPr lang="en-US" altLang="en-US" sz="2000" dirty="0">
              <a:solidFill>
                <a:srgbClr val="000000"/>
              </a:solidFill>
              <a:latin typeface="Times" panose="02020603050405020304" pitchFamily="18" charset="0"/>
            </a:endParaRPr>
          </a:p>
          <a:p>
            <a:pPr lvl="1">
              <a:spcBef>
                <a:spcPct val="0"/>
              </a:spcBef>
              <a:buFont typeface="Calibri" panose="020F0502020204030204" pitchFamily="34" charset="0"/>
              <a:buAutoNum type="romanLcPeriod"/>
            </a:pPr>
            <a:r>
              <a:rPr lang="en-US" altLang="en-US" sz="2000" i="1" dirty="0">
                <a:solidFill>
                  <a:srgbClr val="000000"/>
                </a:solidFill>
                <a:latin typeface="Times" panose="02020603050405020304" pitchFamily="18" charset="0"/>
              </a:rPr>
              <a:t> </a:t>
            </a:r>
            <a:r>
              <a:rPr lang="en-US" altLang="en-US" sz="2000" b="1" i="1" dirty="0" err="1">
                <a:solidFill>
                  <a:srgbClr val="000000"/>
                </a:solidFill>
                <a:latin typeface="Times" panose="02020603050405020304" pitchFamily="18" charset="0"/>
              </a:rPr>
              <a:t>θ</a:t>
            </a:r>
            <a:r>
              <a:rPr lang="en-US" altLang="en-US" sz="2000" i="1" baseline="-25000" dirty="0" err="1">
                <a:solidFill>
                  <a:srgbClr val="000000"/>
                </a:solidFill>
                <a:latin typeface="Times" panose="02020603050405020304" pitchFamily="18" charset="0"/>
              </a:rPr>
              <a:t>i</a:t>
            </a:r>
            <a:r>
              <a:rPr lang="en-US" altLang="en-US" sz="2000" i="1" baseline="-25000" dirty="0">
                <a:solidFill>
                  <a:srgbClr val="000000"/>
                </a:solidFill>
                <a:latin typeface="Times" panose="02020603050405020304" pitchFamily="18" charset="0"/>
              </a:rPr>
              <a:t> </a:t>
            </a:r>
            <a:r>
              <a:rPr lang="en-US" altLang="en-US" sz="2000" dirty="0">
                <a:solidFill>
                  <a:srgbClr val="000000"/>
                </a:solidFill>
                <a:latin typeface="Times" panose="02020603050405020304" pitchFamily="18" charset="0"/>
                <a:sym typeface="Wingdings" panose="05000000000000000000" pitchFamily="2" charset="2"/>
              </a:rPr>
              <a:t> </a:t>
            </a:r>
            <a:r>
              <a:rPr lang="en-US" altLang="en-US" sz="2000" dirty="0">
                <a:solidFill>
                  <a:srgbClr val="000000"/>
                </a:solidFill>
                <a:latin typeface="Times" panose="02020603050405020304" pitchFamily="18" charset="0"/>
              </a:rPr>
              <a:t>MLE coefficient of </a:t>
            </a:r>
            <a:r>
              <a:rPr lang="en-US" altLang="en-US" sz="2000" i="1" dirty="0">
                <a:solidFill>
                  <a:srgbClr val="000000"/>
                </a:solidFill>
                <a:latin typeface="Times" panose="02020603050405020304" pitchFamily="18" charset="0"/>
              </a:rPr>
              <a:t>D</a:t>
            </a:r>
            <a:r>
              <a:rPr lang="en-US" altLang="en-US" sz="2000" i="1" baseline="30000" dirty="0">
                <a:solidFill>
                  <a:srgbClr val="000000"/>
                </a:solidFill>
                <a:latin typeface="Times" panose="02020603050405020304" pitchFamily="18" charset="0"/>
              </a:rPr>
              <a:t>i</a:t>
            </a:r>
            <a:r>
              <a:rPr lang="en-US" altLang="en-US" sz="2000" i="1" dirty="0">
                <a:solidFill>
                  <a:srgbClr val="000000"/>
                </a:solidFill>
                <a:latin typeface="Times" panose="02020603050405020304" pitchFamily="18" charset="0"/>
              </a:rPr>
              <a:t> </a:t>
            </a:r>
            <a:r>
              <a:rPr lang="en-US" altLang="en-US" sz="2000" dirty="0">
                <a:solidFill>
                  <a:srgbClr val="FFC000"/>
                </a:solidFill>
                <a:latin typeface="Times" panose="02020603050405020304" pitchFamily="18" charset="0"/>
              </a:rPr>
              <a:t>// Model estimation on bootstrap sample</a:t>
            </a:r>
          </a:p>
          <a:p>
            <a:pPr>
              <a:spcBef>
                <a:spcPct val="0"/>
              </a:spcBef>
              <a:buFontTx/>
              <a:buNone/>
            </a:pPr>
            <a:r>
              <a:rPr lang="en-US" altLang="en-US" sz="2000" dirty="0">
                <a:solidFill>
                  <a:srgbClr val="000000"/>
                </a:solidFill>
                <a:latin typeface="Times" panose="02020603050405020304" pitchFamily="18" charset="0"/>
              </a:rPr>
              <a:t>  select the article </a:t>
            </a:r>
            <a:r>
              <a:rPr lang="en-US" altLang="en-US" sz="2000" i="1" dirty="0" err="1">
                <a:solidFill>
                  <a:srgbClr val="000000"/>
                </a:solidFill>
                <a:latin typeface="Times" panose="02020603050405020304" pitchFamily="18" charset="0"/>
              </a:rPr>
              <a:t>i</a:t>
            </a:r>
            <a:r>
              <a:rPr lang="en-US" altLang="en-US" sz="2000" dirty="0">
                <a:solidFill>
                  <a:srgbClr val="000000"/>
                </a:solidFill>
                <a:latin typeface="Times" panose="02020603050405020304" pitchFamily="18" charset="0"/>
              </a:rPr>
              <a:t>* = </a:t>
            </a:r>
            <a:r>
              <a:rPr lang="en-US" altLang="en-US" sz="2000" dirty="0" err="1">
                <a:solidFill>
                  <a:srgbClr val="000000"/>
                </a:solidFill>
                <a:latin typeface="Times" panose="02020603050405020304" pitchFamily="18" charset="0"/>
              </a:rPr>
              <a:t>argmax</a:t>
            </a:r>
            <a:r>
              <a:rPr lang="en-US" altLang="en-US" sz="2000" dirty="0">
                <a:solidFill>
                  <a:srgbClr val="000000"/>
                </a:solidFill>
                <a:latin typeface="Times" panose="02020603050405020304" pitchFamily="18" charset="0"/>
              </a:rPr>
              <a:t>(</a:t>
            </a:r>
            <a:r>
              <a:rPr lang="en-US" altLang="en-US" sz="2000" i="1" dirty="0">
                <a:solidFill>
                  <a:srgbClr val="000000"/>
                </a:solidFill>
                <a:latin typeface="Times" panose="02020603050405020304" pitchFamily="18" charset="0"/>
              </a:rPr>
              <a:t>f</a:t>
            </a:r>
            <a:r>
              <a:rPr lang="en-US" altLang="en-US" sz="2000" dirty="0">
                <a:solidFill>
                  <a:srgbClr val="000000"/>
                </a:solidFill>
                <a:latin typeface="Times" panose="02020603050405020304" pitchFamily="18" charset="0"/>
              </a:rPr>
              <a:t>(</a:t>
            </a:r>
            <a:r>
              <a:rPr lang="en-US" altLang="en-US" sz="2000" b="1" i="1" dirty="0">
                <a:solidFill>
                  <a:srgbClr val="000000"/>
                </a:solidFill>
                <a:latin typeface="Times" panose="02020603050405020304" pitchFamily="18" charset="0"/>
              </a:rPr>
              <a:t>x</a:t>
            </a:r>
            <a:r>
              <a:rPr lang="en-US" altLang="en-US" sz="2000" dirty="0">
                <a:solidFill>
                  <a:srgbClr val="000000"/>
                </a:solidFill>
                <a:latin typeface="Times" panose="02020603050405020304" pitchFamily="18" charset="0"/>
              </a:rPr>
              <a:t>, </a:t>
            </a:r>
            <a:r>
              <a:rPr lang="en-US" altLang="en-US" sz="2000" b="1" i="1" dirty="0" err="1">
                <a:solidFill>
                  <a:srgbClr val="000000"/>
                </a:solidFill>
                <a:latin typeface="Times" panose="02020603050405020304" pitchFamily="18" charset="0"/>
              </a:rPr>
              <a:t>θ</a:t>
            </a:r>
            <a:r>
              <a:rPr lang="en-US" altLang="en-US" sz="2000" i="1" baseline="-25000" dirty="0" err="1">
                <a:solidFill>
                  <a:srgbClr val="000000"/>
                </a:solidFill>
                <a:latin typeface="Times" panose="02020603050405020304" pitchFamily="18" charset="0"/>
              </a:rPr>
              <a:t>i</a:t>
            </a:r>
            <a:r>
              <a:rPr lang="en-US" altLang="en-US" sz="2000" dirty="0">
                <a:solidFill>
                  <a:srgbClr val="000000"/>
                </a:solidFill>
                <a:latin typeface="Times" panose="02020603050405020304" pitchFamily="18" charset="0"/>
              </a:rPr>
              <a:t>)), </a:t>
            </a:r>
            <a:r>
              <a:rPr lang="en-US" altLang="en-US" sz="2000" i="1" dirty="0" err="1">
                <a:solidFill>
                  <a:srgbClr val="000000"/>
                </a:solidFill>
                <a:latin typeface="Times" panose="02020603050405020304" pitchFamily="18" charset="0"/>
              </a:rPr>
              <a:t>i</a:t>
            </a:r>
            <a:r>
              <a:rPr lang="en-US" altLang="en-US" sz="2000" dirty="0">
                <a:solidFill>
                  <a:srgbClr val="000000"/>
                </a:solidFill>
                <a:latin typeface="Times" panose="02020603050405020304" pitchFamily="18" charset="0"/>
              </a:rPr>
              <a:t>=1,…, </a:t>
            </a:r>
            <a:r>
              <a:rPr lang="en-US" altLang="en-US" sz="2000" i="1" dirty="0">
                <a:solidFill>
                  <a:srgbClr val="000000"/>
                </a:solidFill>
                <a:latin typeface="Times" panose="02020603050405020304" pitchFamily="18" charset="0"/>
              </a:rPr>
              <a:t>k.</a:t>
            </a:r>
            <a:r>
              <a:rPr lang="en-US" altLang="en-US" sz="2000" dirty="0">
                <a:solidFill>
                  <a:srgbClr val="000000"/>
                </a:solidFill>
                <a:latin typeface="Times" panose="02020603050405020304" pitchFamily="18" charset="0"/>
              </a:rPr>
              <a:t> to show.</a:t>
            </a:r>
          </a:p>
          <a:p>
            <a:pPr>
              <a:spcBef>
                <a:spcPct val="0"/>
              </a:spcBef>
              <a:buFontTx/>
              <a:buNone/>
            </a:pPr>
            <a:r>
              <a:rPr lang="en-US" altLang="en-US" sz="2000" dirty="0">
                <a:solidFill>
                  <a:srgbClr val="000000"/>
                </a:solidFill>
                <a:latin typeface="Times" panose="02020603050405020304" pitchFamily="18" charset="0"/>
              </a:rPr>
              <a:t>}</a:t>
            </a:r>
          </a:p>
          <a:p>
            <a:pPr>
              <a:spcBef>
                <a:spcPct val="0"/>
              </a:spcBef>
              <a:buFontTx/>
              <a:buNone/>
            </a:pPr>
            <a:r>
              <a:rPr lang="en-US" altLang="en-US" sz="2000" b="1" dirty="0">
                <a:solidFill>
                  <a:srgbClr val="000000"/>
                </a:solidFill>
                <a:latin typeface="Times" panose="02020603050405020304" pitchFamily="18" charset="0"/>
              </a:rPr>
              <a:t>else</a:t>
            </a:r>
            <a:r>
              <a:rPr lang="en-US" altLang="en-US" sz="2000" dirty="0">
                <a:solidFill>
                  <a:srgbClr val="000000"/>
                </a:solidFill>
                <a:latin typeface="Times" panose="02020603050405020304" pitchFamily="18" charset="0"/>
              </a:rPr>
              <a:t> </a:t>
            </a:r>
          </a:p>
          <a:p>
            <a:pPr>
              <a:spcBef>
                <a:spcPct val="0"/>
              </a:spcBef>
              <a:buFontTx/>
              <a:buNone/>
            </a:pPr>
            <a:r>
              <a:rPr lang="en-US" altLang="en-US" sz="2000" dirty="0">
                <a:solidFill>
                  <a:srgbClr val="000000"/>
                </a:solidFill>
                <a:latin typeface="Times" panose="02020603050405020304" pitchFamily="18" charset="0"/>
              </a:rPr>
              <a:t>{</a:t>
            </a:r>
          </a:p>
          <a:p>
            <a:pPr>
              <a:spcBef>
                <a:spcPct val="0"/>
              </a:spcBef>
              <a:buFontTx/>
              <a:buNone/>
            </a:pPr>
            <a:r>
              <a:rPr lang="en-US" altLang="en-US" sz="2000" dirty="0">
                <a:solidFill>
                  <a:srgbClr val="000000"/>
                </a:solidFill>
                <a:latin typeface="Times" panose="02020603050405020304" pitchFamily="18" charset="0"/>
              </a:rPr>
              <a:t>  randomly select an article that has no sufficient observations to show.</a:t>
            </a:r>
          </a:p>
          <a:p>
            <a:pPr>
              <a:spcBef>
                <a:spcPct val="0"/>
              </a:spcBef>
              <a:buFontTx/>
              <a:buNone/>
            </a:pPr>
            <a:r>
              <a:rPr lang="en-US" altLang="en-US" sz="2000" dirty="0">
                <a:solidFill>
                  <a:srgbClr val="000000"/>
                </a:solidFill>
                <a:latin typeface="Times" panose="02020603050405020304" pitchFamily="18" charset="0"/>
              </a:rPr>
              <a:t>}</a:t>
            </a:r>
          </a:p>
        </p:txBody>
      </p:sp>
      <p:sp>
        <p:nvSpPr>
          <p:cNvPr id="2" name="Rectangular Callout 1"/>
          <p:cNvSpPr/>
          <p:nvPr/>
        </p:nvSpPr>
        <p:spPr>
          <a:xfrm>
            <a:off x="3581400" y="4572000"/>
            <a:ext cx="2590800" cy="381000"/>
          </a:xfrm>
          <a:prstGeom prst="wedgeRectCallout">
            <a:avLst>
              <a:gd name="adj1" fmla="val -38981"/>
              <a:gd name="adj2" fmla="val -103434"/>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solidFill>
                  <a:prstClr val="black"/>
                </a:solidFill>
              </a:rPr>
              <a:t>Prediction function</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algn="l"/>
            <a:r>
              <a:rPr lang="en-US" altLang="en-US" sz="4000" dirty="0" smtClean="0"/>
              <a:t>Online Bootstrap Bandits</a:t>
            </a:r>
          </a:p>
        </p:txBody>
      </p:sp>
      <p:sp>
        <p:nvSpPr>
          <p:cNvPr id="90115" name="Content Placeholder 2"/>
          <p:cNvSpPr>
            <a:spLocks noGrp="1"/>
          </p:cNvSpPr>
          <p:nvPr>
            <p:ph idx="1"/>
          </p:nvPr>
        </p:nvSpPr>
        <p:spPr/>
        <p:txBody>
          <a:bodyPr/>
          <a:lstStyle/>
          <a:p>
            <a:pPr>
              <a:buFont typeface="Wingdings" panose="05000000000000000000" pitchFamily="2" charset="2"/>
              <a:buChar char="§"/>
            </a:pPr>
            <a:r>
              <a:rPr lang="en-US" altLang="en-US" sz="2800" dirty="0" smtClean="0"/>
              <a:t>Why Online Bootstrap?</a:t>
            </a:r>
          </a:p>
          <a:p>
            <a:pPr lvl="1">
              <a:buFont typeface="Wingdings" panose="05000000000000000000" pitchFamily="2" charset="2"/>
              <a:buChar char="§"/>
            </a:pPr>
            <a:r>
              <a:rPr lang="en-US" altLang="en-US" sz="2400" dirty="0" smtClean="0"/>
              <a:t> </a:t>
            </a:r>
            <a:r>
              <a:rPr lang="en-US" altLang="en-US" sz="2400" dirty="0" smtClean="0">
                <a:solidFill>
                  <a:schemeClr val="tx2">
                    <a:lumMod val="60000"/>
                    <a:lumOff val="40000"/>
                  </a:schemeClr>
                </a:solidFill>
              </a:rPr>
              <a:t>Inefficient </a:t>
            </a:r>
            <a:r>
              <a:rPr lang="en-US" altLang="en-US" sz="2400" dirty="0" smtClean="0"/>
              <a:t>to generate a bootstrap sample for each recommendation.</a:t>
            </a:r>
          </a:p>
          <a:p>
            <a:pPr>
              <a:buFont typeface="Wingdings" panose="05000000000000000000" pitchFamily="2" charset="2"/>
              <a:buChar char="§"/>
            </a:pPr>
            <a:r>
              <a:rPr lang="en-US" altLang="en-US" sz="2800" dirty="0" smtClean="0"/>
              <a:t>How to online bootstrap?</a:t>
            </a:r>
            <a:endParaRPr lang="en-US" altLang="en-US" sz="2400" dirty="0" smtClean="0"/>
          </a:p>
          <a:p>
            <a:pPr lvl="1">
              <a:buFont typeface="Wingdings" panose="05000000000000000000" pitchFamily="2" charset="2"/>
              <a:buChar char="§"/>
            </a:pPr>
            <a:r>
              <a:rPr lang="en-US" altLang="en-US" sz="2400" dirty="0" smtClean="0"/>
              <a:t>Keep the coefficient estimated by each bootstrap sample in memory. </a:t>
            </a:r>
          </a:p>
          <a:p>
            <a:pPr lvl="1">
              <a:buFont typeface="Wingdings" panose="05000000000000000000" pitchFamily="2" charset="2"/>
              <a:buChar char="§"/>
            </a:pPr>
            <a:r>
              <a:rPr lang="en-US" altLang="en-US" sz="2400" dirty="0" smtClean="0"/>
              <a:t>No need to keep all bootstrap samples in memory.</a:t>
            </a:r>
          </a:p>
          <a:p>
            <a:pPr lvl="1">
              <a:buFont typeface="Wingdings" panose="05000000000000000000" pitchFamily="2" charset="2"/>
              <a:buChar char="§"/>
            </a:pPr>
            <a:r>
              <a:rPr lang="en-US" altLang="en-US" sz="2400" dirty="0" smtClean="0"/>
              <a:t>When a new data arrives, incrementally update the estimated coefficient for each bootstrap sample </a:t>
            </a:r>
            <a:r>
              <a:rPr lang="en-US" altLang="en-US" sz="2400" b="1" dirty="0" smtClean="0"/>
              <a:t>[1]</a:t>
            </a:r>
            <a:r>
              <a:rPr lang="en-US" altLang="en-US" sz="2400" dirty="0" smtClean="0"/>
              <a:t>.</a:t>
            </a:r>
            <a:endParaRPr lang="en-US" altLang="en-US" dirty="0" smtClean="0"/>
          </a:p>
        </p:txBody>
      </p:sp>
      <p:sp>
        <p:nvSpPr>
          <p:cNvPr id="5" name="矩形 6"/>
          <p:cNvSpPr/>
          <p:nvPr/>
        </p:nvSpPr>
        <p:spPr>
          <a:xfrm>
            <a:off x="457200" y="6274713"/>
            <a:ext cx="7419975" cy="430887"/>
          </a:xfrm>
          <a:prstGeom prst="rect">
            <a:avLst/>
          </a:prstGeom>
        </p:spPr>
        <p:txBody>
          <a:bodyPr wrap="square">
            <a:spAutoFit/>
          </a:bodyPr>
          <a:lstStyle/>
          <a:p>
            <a:r>
              <a:rPr lang="en-US" sz="1100" dirty="0" smtClean="0"/>
              <a:t>[1] </a:t>
            </a:r>
            <a:r>
              <a:rPr lang="en-US" sz="1100" dirty="0">
                <a:hlinkClick r:id="rId3" action="ppaction://hlinkfile"/>
              </a:rPr>
              <a:t>N. C. </a:t>
            </a:r>
            <a:r>
              <a:rPr lang="en-US" sz="1100" dirty="0" err="1">
                <a:hlinkClick r:id="rId3" action="ppaction://hlinkfile"/>
              </a:rPr>
              <a:t>Oza</a:t>
            </a:r>
            <a:r>
              <a:rPr lang="en-US" sz="1100" dirty="0">
                <a:hlinkClick r:id="rId3" action="ppaction://hlinkfile"/>
              </a:rPr>
              <a:t> and S. Russell. Online bagging and boosting. In IEEE international conference on Systems, man and cybernetics, volume 3, pages 2340–2345, </a:t>
            </a:r>
            <a:r>
              <a:rPr lang="en-US" sz="1100" dirty="0" smtClean="0">
                <a:hlinkClick r:id="rId3" action="ppaction://hlinkfile"/>
              </a:rPr>
              <a:t>2005.</a:t>
            </a:r>
            <a:endParaRPr lang="en-US" sz="11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algn="l" eaLnBrk="1" hangingPunct="1"/>
            <a:r>
              <a:rPr lang="en-US" altLang="en-US" sz="4000" dirty="0" smtClean="0"/>
              <a:t>Experiment Data</a:t>
            </a:r>
          </a:p>
        </p:txBody>
      </p:sp>
      <p:sp>
        <p:nvSpPr>
          <p:cNvPr id="3" name="Content Placeholder 2"/>
          <p:cNvSpPr>
            <a:spLocks noGrp="1"/>
          </p:cNvSpPr>
          <p:nvPr>
            <p:ph idx="1"/>
          </p:nvPr>
        </p:nvSpPr>
        <p:spPr>
          <a:xfrm>
            <a:off x="457200" y="1219200"/>
            <a:ext cx="8229600" cy="4906963"/>
          </a:xfrm>
        </p:spPr>
        <p:txBody>
          <a:bodyPr rtlCol="0">
            <a:normAutofit/>
          </a:bodyPr>
          <a:lstStyle/>
          <a:p>
            <a:pPr eaLnBrk="1" fontAlgn="auto" hangingPunct="1">
              <a:spcAft>
                <a:spcPts val="0"/>
              </a:spcAft>
              <a:buFont typeface="Wingdings" panose="05000000000000000000" pitchFamily="2" charset="2"/>
              <a:buChar char="§"/>
              <a:defRPr/>
            </a:pPr>
            <a:r>
              <a:rPr lang="en-US" sz="2400" dirty="0" smtClean="0">
                <a:ea typeface="+mn-ea"/>
                <a:cs typeface="+mn-cs"/>
              </a:rPr>
              <a:t>Two </a:t>
            </a:r>
            <a:r>
              <a:rPr lang="en-US" sz="2400" dirty="0" smtClean="0">
                <a:solidFill>
                  <a:schemeClr val="tx2">
                    <a:lumMod val="60000"/>
                    <a:lumOff val="40000"/>
                  </a:schemeClr>
                </a:solidFill>
                <a:ea typeface="+mn-ea"/>
                <a:cs typeface="+mn-cs"/>
              </a:rPr>
              <a:t>public </a:t>
            </a:r>
            <a:r>
              <a:rPr lang="en-US" sz="2400" dirty="0" smtClean="0">
                <a:ea typeface="+mn-ea"/>
                <a:cs typeface="+mn-cs"/>
              </a:rPr>
              <a:t>data sets</a:t>
            </a:r>
          </a:p>
          <a:p>
            <a:pPr lvl="1" eaLnBrk="1" fontAlgn="auto" hangingPunct="1">
              <a:spcAft>
                <a:spcPts val="0"/>
              </a:spcAft>
              <a:buFont typeface="Wingdings" panose="05000000000000000000" pitchFamily="2" charset="2"/>
              <a:buChar char="§"/>
              <a:defRPr/>
            </a:pPr>
            <a:r>
              <a:rPr lang="en-US" sz="2400" dirty="0" smtClean="0">
                <a:solidFill>
                  <a:schemeClr val="tx2">
                    <a:lumMod val="60000"/>
                    <a:lumOff val="40000"/>
                  </a:schemeClr>
                </a:solidFill>
                <a:ea typeface="+mn-ea"/>
                <a:cs typeface="+mn-cs"/>
              </a:rPr>
              <a:t>News recommendation data </a:t>
            </a:r>
            <a:r>
              <a:rPr lang="en-US" sz="2400" dirty="0" smtClean="0">
                <a:ea typeface="+mn-ea"/>
                <a:cs typeface="+mn-cs"/>
              </a:rPr>
              <a:t>(Yahoo! Today News)</a:t>
            </a:r>
          </a:p>
          <a:p>
            <a:pPr lvl="2" eaLnBrk="1" fontAlgn="auto" hangingPunct="1">
              <a:spcAft>
                <a:spcPts val="0"/>
              </a:spcAft>
              <a:buFont typeface="Wingdings" panose="05000000000000000000" pitchFamily="2" charset="2"/>
              <a:buChar char="§"/>
              <a:defRPr/>
            </a:pPr>
            <a:r>
              <a:rPr lang="en-US" dirty="0" smtClean="0">
                <a:ea typeface="+mn-ea"/>
                <a:cs typeface="+mn-cs"/>
              </a:rPr>
              <a:t>News displayed on the Yahoo! Front Page from Oct. 2</a:t>
            </a:r>
            <a:r>
              <a:rPr lang="en-US" baseline="30000" dirty="0" smtClean="0">
                <a:ea typeface="+mn-ea"/>
                <a:cs typeface="+mn-cs"/>
              </a:rPr>
              <a:t>nd</a:t>
            </a:r>
            <a:r>
              <a:rPr lang="en-US" dirty="0" smtClean="0">
                <a:ea typeface="+mn-ea"/>
                <a:cs typeface="+mn-cs"/>
              </a:rPr>
              <a:t>, 2011 to Oct. 16</a:t>
            </a:r>
            <a:r>
              <a:rPr lang="en-US" baseline="30000" dirty="0" smtClean="0">
                <a:ea typeface="+mn-ea"/>
                <a:cs typeface="+mn-cs"/>
              </a:rPr>
              <a:t>th</a:t>
            </a:r>
            <a:r>
              <a:rPr lang="en-US" dirty="0" smtClean="0">
                <a:ea typeface="+mn-ea"/>
                <a:cs typeface="+mn-cs"/>
              </a:rPr>
              <a:t> 2011.</a:t>
            </a:r>
          </a:p>
          <a:p>
            <a:pPr lvl="2" eaLnBrk="1" fontAlgn="auto" hangingPunct="1">
              <a:spcAft>
                <a:spcPts val="0"/>
              </a:spcAft>
              <a:buFont typeface="Wingdings" panose="05000000000000000000" pitchFamily="2" charset="2"/>
              <a:buChar char="§"/>
              <a:defRPr/>
            </a:pPr>
            <a:r>
              <a:rPr lang="en-US" dirty="0" smtClean="0">
                <a:ea typeface="+mn-ea"/>
                <a:cs typeface="+mn-cs"/>
              </a:rPr>
              <a:t>28,041,015 user visit events.</a:t>
            </a:r>
          </a:p>
          <a:p>
            <a:pPr lvl="2" eaLnBrk="1" fontAlgn="auto" hangingPunct="1">
              <a:spcAft>
                <a:spcPts val="0"/>
              </a:spcAft>
              <a:buFont typeface="Wingdings" panose="05000000000000000000" pitchFamily="2" charset="2"/>
              <a:buChar char="§"/>
              <a:defRPr/>
            </a:pPr>
            <a:r>
              <a:rPr lang="en-US" dirty="0" smtClean="0">
                <a:ea typeface="+mn-ea"/>
                <a:cs typeface="+mn-cs"/>
              </a:rPr>
              <a:t>136 dimensions of feature vector for each event.</a:t>
            </a:r>
          </a:p>
          <a:p>
            <a:pPr lvl="1" eaLnBrk="1" fontAlgn="auto" hangingPunct="1">
              <a:spcAft>
                <a:spcPts val="0"/>
              </a:spcAft>
              <a:buFont typeface="Wingdings" panose="05000000000000000000" pitchFamily="2" charset="2"/>
              <a:buChar char="§"/>
              <a:defRPr/>
            </a:pPr>
            <a:r>
              <a:rPr lang="en-US" sz="2400" dirty="0" smtClean="0">
                <a:solidFill>
                  <a:srgbClr val="FFC000"/>
                </a:solidFill>
                <a:ea typeface="+mn-ea"/>
                <a:cs typeface="+mn-cs"/>
              </a:rPr>
              <a:t>Online advertising data </a:t>
            </a:r>
            <a:r>
              <a:rPr lang="en-US" sz="2400" dirty="0" smtClean="0">
                <a:ea typeface="+mn-ea"/>
                <a:cs typeface="+mn-cs"/>
              </a:rPr>
              <a:t>(KDD Cup 2012, Track 2)</a:t>
            </a:r>
          </a:p>
          <a:p>
            <a:pPr lvl="2" eaLnBrk="1" fontAlgn="auto" hangingPunct="1">
              <a:spcAft>
                <a:spcPts val="0"/>
              </a:spcAft>
              <a:buFont typeface="Wingdings" panose="05000000000000000000" pitchFamily="2" charset="2"/>
              <a:buChar char="§"/>
              <a:defRPr/>
            </a:pPr>
            <a:r>
              <a:rPr lang="en-US" dirty="0" smtClean="0">
                <a:ea typeface="+mn-ea"/>
                <a:cs typeface="+mn-cs"/>
              </a:rPr>
              <a:t>The data set is collected by a search engine and published by KDD Cup 2012.</a:t>
            </a:r>
          </a:p>
          <a:p>
            <a:pPr lvl="2" eaLnBrk="1" fontAlgn="auto" hangingPunct="1">
              <a:spcAft>
                <a:spcPts val="0"/>
              </a:spcAft>
              <a:buFont typeface="Wingdings" panose="05000000000000000000" pitchFamily="2" charset="2"/>
              <a:buChar char="§"/>
              <a:defRPr/>
            </a:pPr>
            <a:r>
              <a:rPr lang="en-US" dirty="0" smtClean="0">
                <a:ea typeface="+mn-ea"/>
                <a:cs typeface="+mn-cs"/>
              </a:rPr>
              <a:t>1 million user visit events.</a:t>
            </a:r>
          </a:p>
          <a:p>
            <a:pPr lvl="2" eaLnBrk="1" fontAlgn="auto" hangingPunct="1">
              <a:spcAft>
                <a:spcPts val="0"/>
              </a:spcAft>
              <a:buFont typeface="Wingdings" panose="05000000000000000000" pitchFamily="2" charset="2"/>
              <a:buChar char="§"/>
              <a:defRPr/>
            </a:pPr>
            <a:r>
              <a:rPr lang="en-US" dirty="0" smtClean="0">
                <a:ea typeface="+mn-ea"/>
                <a:cs typeface="+mn-cs"/>
              </a:rPr>
              <a:t>1,070,866 dimensions of the context feature vector.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196850"/>
            <a:ext cx="7010400" cy="1143000"/>
          </a:xfrm>
        </p:spPr>
        <p:txBody>
          <a:bodyPr/>
          <a:lstStyle/>
          <a:p>
            <a:pPr algn="l"/>
            <a:r>
              <a:rPr lang="en-US" altLang="en-US" sz="4000" smtClean="0"/>
              <a:t>Example: News Personalization </a:t>
            </a:r>
          </a:p>
        </p:txBody>
      </p:sp>
      <p:sp>
        <p:nvSpPr>
          <p:cNvPr id="27651" name="Content Placeholder 1"/>
          <p:cNvSpPr>
            <a:spLocks noGrp="1"/>
          </p:cNvSpPr>
          <p:nvPr>
            <p:ph idx="1"/>
          </p:nvPr>
        </p:nvSpPr>
        <p:spPr>
          <a:xfrm>
            <a:off x="457200" y="1676400"/>
            <a:ext cx="8229600" cy="4525963"/>
          </a:xfrm>
        </p:spPr>
        <p:txBody>
          <a:bodyPr/>
          <a:lstStyle/>
          <a:p>
            <a:pPr>
              <a:buFont typeface="Wingdings" panose="05000000000000000000" pitchFamily="2" charset="2"/>
              <a:buChar char="§"/>
            </a:pPr>
            <a:r>
              <a:rPr lang="en-US" altLang="en-US" sz="2400" dirty="0" smtClean="0"/>
              <a:t>At each time, we want to select one article for user.</a:t>
            </a:r>
          </a:p>
          <a:p>
            <a:endParaRPr lang="en-US" altLang="en-US" sz="2400"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10" name="云形 1"/>
          <p:cNvSpPr/>
          <p:nvPr/>
        </p:nvSpPr>
        <p:spPr>
          <a:xfrm>
            <a:off x="5910263" y="34353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a:t>n</a:t>
            </a:r>
            <a:r>
              <a:rPr lang="en-US" dirty="0" smtClean="0"/>
              <a:t>ews articles</a:t>
            </a:r>
            <a:endParaRPr lang="en-US" dirty="0"/>
          </a:p>
        </p:txBody>
      </p:sp>
      <p:pic>
        <p:nvPicPr>
          <p:cNvPr id="27653" name="Picture 10"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300" y="4826000"/>
            <a:ext cx="1701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 3"/>
          <p:cNvSpPr/>
          <p:nvPr/>
        </p:nvSpPr>
        <p:spPr>
          <a:xfrm>
            <a:off x="3595688" y="2819400"/>
            <a:ext cx="1239837" cy="447675"/>
          </a:xfrm>
          <a:prstGeom prst="roundRec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article 1</a:t>
            </a:r>
          </a:p>
        </p:txBody>
      </p:sp>
      <p:sp>
        <p:nvSpPr>
          <p:cNvPr id="13" name="圆角矩形标注 5"/>
          <p:cNvSpPr/>
          <p:nvPr/>
        </p:nvSpPr>
        <p:spPr>
          <a:xfrm>
            <a:off x="3703638" y="4127500"/>
            <a:ext cx="1125537" cy="558800"/>
          </a:xfrm>
          <a:prstGeom prst="wedgeRoundRectCallou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Like it?</a:t>
            </a:r>
            <a:endParaRPr lang="en-US" dirty="0"/>
          </a:p>
        </p:txBody>
      </p:sp>
      <p:cxnSp>
        <p:nvCxnSpPr>
          <p:cNvPr id="14" name="直接箭头连接符 12"/>
          <p:cNvCxnSpPr/>
          <p:nvPr/>
        </p:nvCxnSpPr>
        <p:spPr>
          <a:xfrm flipH="1" flipV="1">
            <a:off x="4999038" y="3043238"/>
            <a:ext cx="1295400" cy="392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a:xfrm flipH="1">
            <a:off x="2370138" y="3043238"/>
            <a:ext cx="1046162" cy="563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765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88" y="3863975"/>
            <a:ext cx="584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8" y="424815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8" y="3414713"/>
            <a:ext cx="5826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1" name="TextBox 2"/>
          <p:cNvSpPr txBox="1">
            <a:spLocks noChangeArrowheads="1"/>
          </p:cNvSpPr>
          <p:nvPr/>
        </p:nvSpPr>
        <p:spPr bwMode="auto">
          <a:xfrm>
            <a:off x="4008438" y="6248400"/>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200" b="1"/>
              <a:t>MABs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304800"/>
            <a:ext cx="6781800" cy="1143000"/>
          </a:xfrm>
        </p:spPr>
        <p:txBody>
          <a:bodyPr/>
          <a:lstStyle/>
          <a:p>
            <a:pPr algn="l" eaLnBrk="1" hangingPunct="1"/>
            <a:r>
              <a:rPr lang="en-US" altLang="en-US" sz="4000" dirty="0" smtClean="0"/>
              <a:t>Offline Evaluation Metric and Methods</a:t>
            </a:r>
          </a:p>
        </p:txBody>
      </p:sp>
      <p:sp>
        <p:nvSpPr>
          <p:cNvPr id="94211" name="Content Placeholder 2"/>
          <p:cNvSpPr>
            <a:spLocks noGrp="1"/>
          </p:cNvSpPr>
          <p:nvPr>
            <p:ph idx="1"/>
          </p:nvPr>
        </p:nvSpPr>
        <p:spPr>
          <a:xfrm>
            <a:off x="457200" y="1752600"/>
            <a:ext cx="8229600" cy="3733800"/>
          </a:xfrm>
        </p:spPr>
        <p:txBody>
          <a:bodyPr/>
          <a:lstStyle/>
          <a:p>
            <a:pPr eaLnBrk="1" hangingPunct="1">
              <a:buFont typeface="Wingdings" panose="05000000000000000000" pitchFamily="2" charset="2"/>
              <a:buChar char="§"/>
            </a:pPr>
            <a:r>
              <a:rPr lang="en-US" altLang="en-US" sz="2400" dirty="0" smtClean="0"/>
              <a:t>Setup</a:t>
            </a:r>
          </a:p>
          <a:p>
            <a:pPr lvl="1" eaLnBrk="1" hangingPunct="1">
              <a:buFont typeface="Wingdings" panose="05000000000000000000" pitchFamily="2" charset="2"/>
              <a:buChar char="§"/>
            </a:pPr>
            <a:r>
              <a:rPr lang="en-US" altLang="en-US" sz="2400" dirty="0" smtClean="0"/>
              <a:t>Overall CTR (average reward of a trial).</a:t>
            </a:r>
          </a:p>
          <a:p>
            <a:pPr lvl="1" eaLnBrk="1" hangingPunct="1">
              <a:buFont typeface="Wingdings" panose="05000000000000000000" pitchFamily="2" charset="2"/>
              <a:buChar char="§"/>
            </a:pPr>
            <a:endParaRPr lang="en-US" altLang="en-US" sz="2400" dirty="0" smtClean="0"/>
          </a:p>
          <a:p>
            <a:pPr eaLnBrk="1" hangingPunct="1">
              <a:buFont typeface="Wingdings" panose="05000000000000000000" pitchFamily="2" charset="2"/>
              <a:buChar char="§"/>
            </a:pPr>
            <a:r>
              <a:rPr lang="en-US" altLang="en-US" sz="2400" dirty="0" smtClean="0"/>
              <a:t>Evaluation Method</a:t>
            </a:r>
          </a:p>
          <a:p>
            <a:pPr lvl="1" eaLnBrk="1" hangingPunct="1">
              <a:buFont typeface="Wingdings" panose="05000000000000000000" pitchFamily="2" charset="2"/>
              <a:buChar char="§"/>
            </a:pPr>
            <a:r>
              <a:rPr lang="en-US" altLang="en-US" sz="2400" dirty="0" smtClean="0"/>
              <a:t>The experiment on Yahoo! Today News is evaluated by the </a:t>
            </a:r>
            <a:r>
              <a:rPr lang="en-US" altLang="en-US" sz="2400" i="1" dirty="0" smtClean="0"/>
              <a:t>replay</a:t>
            </a:r>
            <a:r>
              <a:rPr lang="en-US" altLang="en-US" sz="2400" dirty="0" smtClean="0"/>
              <a:t> method </a:t>
            </a:r>
            <a:r>
              <a:rPr lang="en-US" altLang="en-US" sz="2400" b="1" dirty="0" smtClean="0"/>
              <a:t>[1]</a:t>
            </a:r>
            <a:r>
              <a:rPr lang="en-US" altLang="en-US" sz="2400" dirty="0" smtClean="0"/>
              <a:t>.</a:t>
            </a:r>
          </a:p>
          <a:p>
            <a:pPr lvl="1" eaLnBrk="1" hangingPunct="1">
              <a:buFont typeface="Wingdings" panose="05000000000000000000" pitchFamily="2" charset="2"/>
              <a:buChar char="§"/>
            </a:pPr>
            <a:r>
              <a:rPr lang="en-US" altLang="en-US" sz="2400" dirty="0" smtClean="0"/>
              <a:t>The reward on KDD Cup 2012 AD data is simulated with a weight vector for each AD </a:t>
            </a:r>
            <a:r>
              <a:rPr lang="en-US" altLang="en-US" sz="2400" b="1" dirty="0" smtClean="0"/>
              <a:t>[2]</a:t>
            </a:r>
            <a:r>
              <a:rPr lang="en-US" altLang="en-US" sz="2400" dirty="0" smtClean="0"/>
              <a:t>. </a:t>
            </a:r>
          </a:p>
        </p:txBody>
      </p:sp>
      <p:sp>
        <p:nvSpPr>
          <p:cNvPr id="5" name="矩形 6"/>
          <p:cNvSpPr/>
          <p:nvPr/>
        </p:nvSpPr>
        <p:spPr>
          <a:xfrm>
            <a:off x="444690" y="6096000"/>
            <a:ext cx="7708710" cy="600164"/>
          </a:xfrm>
          <a:prstGeom prst="rect">
            <a:avLst/>
          </a:prstGeom>
        </p:spPr>
        <p:txBody>
          <a:bodyPr wrap="square">
            <a:spAutoFit/>
          </a:bodyPr>
          <a:lstStyle/>
          <a:p>
            <a:r>
              <a:rPr lang="en-US" sz="1100" dirty="0" smtClean="0"/>
              <a:t>[1]  </a:t>
            </a:r>
            <a:r>
              <a:rPr lang="en-US" sz="1100" dirty="0">
                <a:hlinkClick r:id="rId3" action="ppaction://hlinkfile"/>
              </a:rPr>
              <a:t>L. Li, W. Chu, J. Langford, and X. Wang. Unbiased offline evaluation of contextual-bandit-based news article recommendation algorithms. In WSDM, pages 297–306, </a:t>
            </a:r>
            <a:r>
              <a:rPr lang="en-US" sz="1100" dirty="0" smtClean="0">
                <a:hlinkClick r:id="rId3" action="ppaction://hlinkfile"/>
              </a:rPr>
              <a:t>2011.</a:t>
            </a:r>
            <a:endParaRPr lang="en-US" sz="1100" dirty="0" smtClean="0"/>
          </a:p>
          <a:p>
            <a:r>
              <a:rPr lang="en-US" sz="1100" dirty="0" smtClean="0"/>
              <a:t>[2]</a:t>
            </a:r>
            <a:r>
              <a:rPr lang="en-US" sz="1100" dirty="0"/>
              <a:t> </a:t>
            </a:r>
            <a:r>
              <a:rPr lang="en-US" sz="1100" dirty="0" smtClean="0"/>
              <a:t> </a:t>
            </a:r>
            <a:r>
              <a:rPr lang="en-US" sz="1100" dirty="0" smtClean="0">
                <a:hlinkClick r:id="rId4" action="ppaction://hlinkfile"/>
              </a:rPr>
              <a:t>O</a:t>
            </a:r>
            <a:r>
              <a:rPr lang="en-US" sz="1100" dirty="0">
                <a:hlinkClick r:id="rId4" action="ppaction://hlinkfile"/>
              </a:rPr>
              <a:t>. </a:t>
            </a:r>
            <a:r>
              <a:rPr lang="en-US" sz="1100" dirty="0" err="1">
                <a:hlinkClick r:id="rId4" action="ppaction://hlinkfile"/>
              </a:rPr>
              <a:t>Chapelle</a:t>
            </a:r>
            <a:r>
              <a:rPr lang="en-US" sz="1100" dirty="0">
                <a:hlinkClick r:id="rId4" action="ppaction://hlinkfile"/>
              </a:rPr>
              <a:t> and L. Li. An empirical evaluation of </a:t>
            </a:r>
            <a:r>
              <a:rPr lang="en-US" sz="1100" dirty="0" err="1">
                <a:hlinkClick r:id="rId4" action="ppaction://hlinkfile"/>
              </a:rPr>
              <a:t>thompson</a:t>
            </a:r>
            <a:r>
              <a:rPr lang="en-US" sz="1100" dirty="0">
                <a:hlinkClick r:id="rId4" action="ppaction://hlinkfile"/>
              </a:rPr>
              <a:t> sampling. In NIPS, pages 2249–2257, 2011.</a:t>
            </a:r>
            <a:endParaRPr lang="en-US" sz="11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pPr algn="l" eaLnBrk="1" hangingPunct="1"/>
            <a:r>
              <a:rPr lang="en-US" altLang="en-US" sz="4000" dirty="0" smtClean="0"/>
              <a:t>Experimental</a:t>
            </a:r>
            <a:r>
              <a:rPr lang="en-US" altLang="en-US" dirty="0" smtClean="0"/>
              <a:t> </a:t>
            </a:r>
            <a:r>
              <a:rPr lang="en-US" altLang="en-US" sz="4000" dirty="0" smtClean="0"/>
              <a:t>Methods</a:t>
            </a:r>
          </a:p>
        </p:txBody>
      </p:sp>
      <p:sp>
        <p:nvSpPr>
          <p:cNvPr id="96259" name="Content Placeholder 1"/>
          <p:cNvSpPr>
            <a:spLocks noGrp="1"/>
          </p:cNvSpPr>
          <p:nvPr>
            <p:ph idx="1"/>
          </p:nvPr>
        </p:nvSpPr>
        <p:spPr>
          <a:xfrm>
            <a:off x="457200" y="1447800"/>
            <a:ext cx="8229600" cy="4525963"/>
          </a:xfrm>
        </p:spPr>
        <p:txBody>
          <a:bodyPr/>
          <a:lstStyle/>
          <a:p>
            <a:pPr>
              <a:buFont typeface="Wingdings" panose="05000000000000000000" pitchFamily="2" charset="2"/>
              <a:buChar char="§"/>
            </a:pPr>
            <a:r>
              <a:rPr lang="en-US" altLang="en-US" sz="2400" dirty="0" smtClean="0"/>
              <a:t>Our method</a:t>
            </a:r>
          </a:p>
          <a:p>
            <a:pPr lvl="1">
              <a:buFont typeface="Wingdings" panose="05000000000000000000" pitchFamily="2" charset="2"/>
              <a:buChar char="§"/>
            </a:pPr>
            <a:r>
              <a:rPr lang="en-US" altLang="en-US" sz="2000" dirty="0" smtClean="0"/>
              <a:t>Bootstrap(</a:t>
            </a:r>
            <a:r>
              <a:rPr lang="en-US" altLang="en-US" sz="2000" i="1" dirty="0" smtClean="0"/>
              <a:t>B</a:t>
            </a:r>
            <a:r>
              <a:rPr lang="en-US" altLang="en-US" sz="2000" dirty="0" smtClean="0"/>
              <a:t>), where </a:t>
            </a:r>
            <a:r>
              <a:rPr lang="en-US" altLang="en-US" sz="2000" i="1" dirty="0" smtClean="0"/>
              <a:t>B</a:t>
            </a:r>
            <a:r>
              <a:rPr lang="en-US" altLang="en-US" sz="2000" dirty="0" smtClean="0"/>
              <a:t> is the number of bootstrap samples. </a:t>
            </a:r>
          </a:p>
          <a:p>
            <a:pPr>
              <a:buFont typeface="Wingdings" panose="05000000000000000000" pitchFamily="2" charset="2"/>
              <a:buChar char="§"/>
            </a:pPr>
            <a:r>
              <a:rPr lang="en-US" altLang="en-US" sz="2400" dirty="0" smtClean="0"/>
              <a:t>Baselines</a:t>
            </a:r>
          </a:p>
          <a:p>
            <a:pPr lvl="1">
              <a:buFont typeface="Wingdings" panose="05000000000000000000" pitchFamily="2" charset="2"/>
              <a:buChar char="§"/>
            </a:pPr>
            <a:r>
              <a:rPr lang="en-US" altLang="en-US" sz="2000" dirty="0" smtClean="0"/>
              <a:t>Random: it randomly selects an arm to pull.</a:t>
            </a:r>
          </a:p>
          <a:p>
            <a:pPr lvl="1">
              <a:buFont typeface="Wingdings" panose="05000000000000000000" pitchFamily="2" charset="2"/>
              <a:buChar char="§"/>
            </a:pPr>
            <a:r>
              <a:rPr lang="en-US" altLang="en-US" sz="2000" dirty="0" smtClean="0"/>
              <a:t>Exploit: it only consider the exploitation without exploration.</a:t>
            </a:r>
          </a:p>
          <a:p>
            <a:pPr lvl="1">
              <a:buFont typeface="Wingdings" panose="05000000000000000000" pitchFamily="2" charset="2"/>
              <a:buChar char="§"/>
            </a:pPr>
            <a:r>
              <a:rPr lang="el-GR" altLang="en-US" sz="2000" dirty="0" smtClean="0">
                <a:solidFill>
                  <a:schemeClr val="tx2">
                    <a:lumMod val="60000"/>
                    <a:lumOff val="40000"/>
                  </a:schemeClr>
                </a:solidFill>
              </a:rPr>
              <a:t>ε</a:t>
            </a:r>
            <a:r>
              <a:rPr lang="en-US" altLang="en-US" sz="2000" dirty="0" smtClean="0">
                <a:solidFill>
                  <a:schemeClr val="tx2">
                    <a:lumMod val="60000"/>
                    <a:lumOff val="40000"/>
                  </a:schemeClr>
                </a:solidFill>
              </a:rPr>
              <a:t>-greedy(</a:t>
            </a:r>
            <a:r>
              <a:rPr lang="el-GR" altLang="en-US" sz="2000" dirty="0" smtClean="0">
                <a:solidFill>
                  <a:schemeClr val="tx2">
                    <a:lumMod val="60000"/>
                    <a:lumOff val="40000"/>
                  </a:schemeClr>
                </a:solidFill>
              </a:rPr>
              <a:t>ε</a:t>
            </a:r>
            <a:r>
              <a:rPr lang="en-US" altLang="en-US" sz="2000" dirty="0" smtClean="0">
                <a:solidFill>
                  <a:schemeClr val="tx2">
                    <a:lumMod val="60000"/>
                    <a:lumOff val="40000"/>
                  </a:schemeClr>
                </a:solidFill>
              </a:rPr>
              <a:t>)</a:t>
            </a:r>
            <a:r>
              <a:rPr lang="en-US" altLang="en-US" sz="2000" dirty="0" smtClean="0"/>
              <a:t>: </a:t>
            </a:r>
            <a:r>
              <a:rPr lang="el-GR" altLang="en-US" sz="2000" dirty="0" smtClean="0">
                <a:solidFill>
                  <a:schemeClr val="tx2">
                    <a:lumMod val="60000"/>
                    <a:lumOff val="40000"/>
                  </a:schemeClr>
                </a:solidFill>
              </a:rPr>
              <a:t>ε</a:t>
            </a:r>
            <a:r>
              <a:rPr lang="en-US" altLang="en-US" sz="2000" dirty="0" smtClean="0"/>
              <a:t> is the probability of exploration.</a:t>
            </a:r>
          </a:p>
          <a:p>
            <a:pPr lvl="1">
              <a:buFont typeface="Wingdings" panose="05000000000000000000" pitchFamily="2" charset="2"/>
              <a:buChar char="§"/>
            </a:pPr>
            <a:r>
              <a:rPr lang="en-US" altLang="en-US" sz="2000" dirty="0" smtClean="0">
                <a:solidFill>
                  <a:srgbClr val="FFC000"/>
                </a:solidFill>
              </a:rPr>
              <a:t>LinUCB(</a:t>
            </a:r>
            <a:r>
              <a:rPr lang="el-GR" altLang="en-US" sz="2000" dirty="0" smtClean="0">
                <a:solidFill>
                  <a:srgbClr val="FFC000"/>
                </a:solidFill>
              </a:rPr>
              <a:t>α</a:t>
            </a:r>
            <a:r>
              <a:rPr lang="en-US" altLang="en-US" sz="2000" dirty="0" smtClean="0">
                <a:solidFill>
                  <a:srgbClr val="FFC000"/>
                </a:solidFill>
              </a:rPr>
              <a:t>)</a:t>
            </a:r>
            <a:r>
              <a:rPr lang="en-US" altLang="en-US" sz="2000" dirty="0" smtClean="0"/>
              <a:t>: it pulls the arm with largest score defined by the parameter </a:t>
            </a:r>
            <a:r>
              <a:rPr lang="el-GR" altLang="en-US" sz="2000" dirty="0" smtClean="0">
                <a:solidFill>
                  <a:srgbClr val="FFC000"/>
                </a:solidFill>
              </a:rPr>
              <a:t>α</a:t>
            </a:r>
            <a:r>
              <a:rPr lang="en-US" altLang="en-US" sz="2000" dirty="0" smtClean="0"/>
              <a:t> </a:t>
            </a:r>
          </a:p>
          <a:p>
            <a:pPr lvl="1">
              <a:buFont typeface="Wingdings" panose="05000000000000000000" pitchFamily="2" charset="2"/>
              <a:buChar char="§"/>
            </a:pPr>
            <a:r>
              <a:rPr lang="en-US" altLang="en-US" sz="2000" dirty="0" smtClean="0">
                <a:solidFill>
                  <a:schemeClr val="tx2">
                    <a:lumMod val="60000"/>
                    <a:lumOff val="40000"/>
                  </a:schemeClr>
                </a:solidFill>
              </a:rPr>
              <a:t>TS(</a:t>
            </a:r>
            <a:r>
              <a:rPr lang="en-US" altLang="en-US" sz="2000" i="1" dirty="0" smtClean="0">
                <a:solidFill>
                  <a:schemeClr val="tx2">
                    <a:lumMod val="60000"/>
                    <a:lumOff val="40000"/>
                  </a:schemeClr>
                </a:solidFill>
              </a:rPr>
              <a:t>q</a:t>
            </a:r>
            <a:r>
              <a:rPr lang="en-US" altLang="en-US" sz="2000" baseline="-25000" dirty="0" smtClean="0">
                <a:solidFill>
                  <a:schemeClr val="tx2">
                    <a:lumMod val="60000"/>
                    <a:lumOff val="40000"/>
                  </a:schemeClr>
                </a:solidFill>
              </a:rPr>
              <a:t>0</a:t>
            </a:r>
            <a:r>
              <a:rPr lang="en-US" altLang="en-US" sz="2000" dirty="0" smtClean="0">
                <a:solidFill>
                  <a:schemeClr val="tx2">
                    <a:lumMod val="60000"/>
                    <a:lumOff val="40000"/>
                  </a:schemeClr>
                </a:solidFill>
              </a:rPr>
              <a:t>)</a:t>
            </a:r>
            <a:r>
              <a:rPr lang="en-US" altLang="en-US" sz="2000" dirty="0" smtClean="0"/>
              <a:t>: Thompson sampling with logistic regression, where </a:t>
            </a:r>
            <a:r>
              <a:rPr lang="en-US" altLang="en-US" sz="2000" i="1" dirty="0" smtClean="0">
                <a:solidFill>
                  <a:schemeClr val="tx2">
                    <a:lumMod val="60000"/>
                    <a:lumOff val="40000"/>
                  </a:schemeClr>
                </a:solidFill>
              </a:rPr>
              <a:t>q</a:t>
            </a:r>
            <a:r>
              <a:rPr lang="en-US" altLang="en-US" sz="2000" baseline="-25000" dirty="0" smtClean="0">
                <a:solidFill>
                  <a:schemeClr val="tx2">
                    <a:lumMod val="60000"/>
                    <a:lumOff val="40000"/>
                  </a:schemeClr>
                </a:solidFill>
              </a:rPr>
              <a:t>0</a:t>
            </a:r>
            <a:r>
              <a:rPr lang="en-US" altLang="en-US" sz="2000" baseline="30000" dirty="0" smtClean="0">
                <a:solidFill>
                  <a:schemeClr val="tx2">
                    <a:lumMod val="60000"/>
                    <a:lumOff val="40000"/>
                  </a:schemeClr>
                </a:solidFill>
              </a:rPr>
              <a:t>-1</a:t>
            </a:r>
            <a:r>
              <a:rPr lang="en-US" altLang="en-US" sz="2000" dirty="0" smtClean="0"/>
              <a:t> is the prior variance, 0 is the prior mean.</a:t>
            </a:r>
          </a:p>
          <a:p>
            <a:pPr lvl="1">
              <a:buFont typeface="Wingdings" panose="05000000000000000000" pitchFamily="2" charset="2"/>
              <a:buChar char="§"/>
            </a:pPr>
            <a:r>
              <a:rPr lang="en-US" altLang="en-US" sz="2000" dirty="0" smtClean="0">
                <a:solidFill>
                  <a:srgbClr val="FFC000"/>
                </a:solidFill>
              </a:rPr>
              <a:t>TSNR(</a:t>
            </a:r>
            <a:r>
              <a:rPr lang="en-US" altLang="en-US" sz="2000" i="1" dirty="0" smtClean="0">
                <a:solidFill>
                  <a:srgbClr val="FFC000"/>
                </a:solidFill>
              </a:rPr>
              <a:t>q</a:t>
            </a:r>
            <a:r>
              <a:rPr lang="en-US" altLang="en-US" sz="2000" baseline="-25000" dirty="0" smtClean="0">
                <a:solidFill>
                  <a:srgbClr val="FFC000"/>
                </a:solidFill>
              </a:rPr>
              <a:t>0</a:t>
            </a:r>
            <a:r>
              <a:rPr lang="en-US" altLang="en-US" sz="2000" dirty="0" smtClean="0">
                <a:solidFill>
                  <a:srgbClr val="FFC000"/>
                </a:solidFill>
              </a:rPr>
              <a:t>)</a:t>
            </a:r>
            <a:r>
              <a:rPr lang="en-US" altLang="en-US" sz="2000" dirty="0" smtClean="0"/>
              <a:t>: Similar to </a:t>
            </a:r>
            <a:r>
              <a:rPr lang="en-US" altLang="en-US" sz="2000" dirty="0" smtClean="0">
                <a:solidFill>
                  <a:srgbClr val="FFC000"/>
                </a:solidFill>
              </a:rPr>
              <a:t>TS(</a:t>
            </a:r>
            <a:r>
              <a:rPr lang="en-US" altLang="en-US" sz="2000" i="1" dirty="0" smtClean="0">
                <a:solidFill>
                  <a:srgbClr val="FFC000"/>
                </a:solidFill>
              </a:rPr>
              <a:t>q</a:t>
            </a:r>
            <a:r>
              <a:rPr lang="en-US" altLang="en-US" sz="2000" baseline="-25000" dirty="0" smtClean="0">
                <a:solidFill>
                  <a:srgbClr val="FFC000"/>
                </a:solidFill>
              </a:rPr>
              <a:t>0</a:t>
            </a:r>
            <a:r>
              <a:rPr lang="en-US" altLang="en-US" sz="2000" dirty="0" smtClean="0">
                <a:solidFill>
                  <a:srgbClr val="FFC000"/>
                </a:solidFill>
              </a:rPr>
              <a:t>)</a:t>
            </a:r>
            <a:r>
              <a:rPr lang="en-US" altLang="en-US" sz="2000" dirty="0" smtClean="0"/>
              <a:t>, but the logistic regression is not regularized by the prior.</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algn="l" eaLnBrk="1" fontAlgn="auto" hangingPunct="1">
              <a:spcAft>
                <a:spcPts val="0"/>
              </a:spcAft>
              <a:defRPr/>
            </a:pPr>
            <a:r>
              <a:rPr lang="en-US" dirty="0" smtClean="0">
                <a:ea typeface="+mj-ea"/>
                <a:cs typeface="+mj-cs"/>
              </a:rPr>
              <a:t>Experiment(Yahoo! News Data)</a:t>
            </a:r>
            <a:endParaRPr lang="en-US" dirty="0">
              <a:ea typeface="+mj-ea"/>
              <a:cs typeface="+mj-cs"/>
            </a:endParaRPr>
          </a:p>
        </p:txBody>
      </p:sp>
      <p:sp>
        <p:nvSpPr>
          <p:cNvPr id="7" name="Content Placeholder 2"/>
          <p:cNvSpPr>
            <a:spLocks noGrp="1"/>
          </p:cNvSpPr>
          <p:nvPr>
            <p:ph idx="1"/>
          </p:nvPr>
        </p:nvSpPr>
        <p:spPr>
          <a:xfrm>
            <a:off x="609600" y="1104332"/>
            <a:ext cx="8229600" cy="609600"/>
          </a:xfrm>
        </p:spPr>
        <p:txBody>
          <a:bodyPr rtlCol="0">
            <a:normAutofit/>
          </a:bodyPr>
          <a:lstStyle/>
          <a:p>
            <a:pPr eaLnBrk="1" fontAlgn="auto" hangingPunct="1">
              <a:spcAft>
                <a:spcPts val="0"/>
              </a:spcAft>
              <a:buFont typeface="Wingdings" panose="05000000000000000000" pitchFamily="2" charset="2"/>
              <a:buChar char="§"/>
              <a:defRPr/>
            </a:pPr>
            <a:r>
              <a:rPr lang="en-US" sz="2800" dirty="0" smtClean="0">
                <a:ea typeface="+mn-ea"/>
                <a:cs typeface="+mn-cs"/>
              </a:rPr>
              <a:t>All numbers are relative to the random model.</a:t>
            </a:r>
            <a:endParaRPr lang="en-US" sz="2800" dirty="0">
              <a:ea typeface="+mn-ea"/>
              <a:cs typeface="+mn-cs"/>
            </a:endParaRPr>
          </a:p>
        </p:txBody>
      </p:sp>
      <p:pic>
        <p:nvPicPr>
          <p:cNvPr id="9830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618" y="1713932"/>
            <a:ext cx="7467600" cy="46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1143000" y="2057400"/>
            <a:ext cx="685800" cy="39624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algn="l" eaLnBrk="1" hangingPunct="1"/>
            <a:r>
              <a:rPr lang="en-US" altLang="en-US" sz="4000" dirty="0" smtClean="0"/>
              <a:t>Experiment(AD KDD Cup</a:t>
            </a:r>
            <a:r>
              <a:rPr lang="ja-JP" altLang="en-US" sz="4000" dirty="0" smtClean="0"/>
              <a:t>’</a:t>
            </a:r>
            <a:r>
              <a:rPr lang="en-US" altLang="ja-JP" sz="4000" dirty="0" smtClean="0"/>
              <a:t>12)</a:t>
            </a:r>
            <a:endParaRPr lang="en-US" altLang="en-US" sz="4000" dirty="0" smtClean="0"/>
          </a:p>
        </p:txBody>
      </p:sp>
      <p:sp>
        <p:nvSpPr>
          <p:cNvPr id="7" name="Content Placeholder 2"/>
          <p:cNvSpPr>
            <a:spLocks noGrp="1"/>
          </p:cNvSpPr>
          <p:nvPr>
            <p:ph idx="1"/>
          </p:nvPr>
        </p:nvSpPr>
        <p:spPr>
          <a:xfrm>
            <a:off x="504012" y="1219200"/>
            <a:ext cx="8229600" cy="609600"/>
          </a:xfrm>
        </p:spPr>
        <p:txBody>
          <a:bodyPr rtlCol="0">
            <a:normAutofit/>
          </a:bodyPr>
          <a:lstStyle/>
          <a:p>
            <a:pPr eaLnBrk="1" fontAlgn="auto" hangingPunct="1">
              <a:spcAft>
                <a:spcPts val="0"/>
              </a:spcAft>
              <a:buFont typeface="Wingdings" panose="05000000000000000000" pitchFamily="2" charset="2"/>
              <a:buChar char="§"/>
              <a:defRPr/>
            </a:pPr>
            <a:r>
              <a:rPr lang="en-US" sz="2800" dirty="0" smtClean="0">
                <a:ea typeface="+mn-ea"/>
                <a:cs typeface="+mn-cs"/>
              </a:rPr>
              <a:t>All numbers are relative to the random model.</a:t>
            </a:r>
            <a:endParaRPr lang="en-US" sz="2800" dirty="0">
              <a:ea typeface="+mn-ea"/>
              <a:cs typeface="+mn-cs"/>
            </a:endParaRPr>
          </a:p>
        </p:txBody>
      </p:sp>
      <p:pic>
        <p:nvPicPr>
          <p:cNvPr id="10035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012" y="1812878"/>
            <a:ext cx="7838574" cy="468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066800" y="2362200"/>
            <a:ext cx="685800" cy="39624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457200"/>
            <a:ext cx="6781800" cy="1143000"/>
          </a:xfrm>
        </p:spPr>
        <p:txBody>
          <a:bodyPr/>
          <a:lstStyle/>
          <a:p>
            <a:pPr algn="l" eaLnBrk="1" hangingPunct="1"/>
            <a:r>
              <a:rPr lang="en-US" altLang="en-US" sz="4000" dirty="0" smtClean="0"/>
              <a:t>CTR over Time Bucket (Yahoo! News Data) </a:t>
            </a:r>
          </a:p>
        </p:txBody>
      </p:sp>
      <p:pic>
        <p:nvPicPr>
          <p:cNvPr id="102403"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2209800"/>
            <a:ext cx="5715000" cy="3551401"/>
          </a:xfr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457200" y="457200"/>
            <a:ext cx="6781800" cy="1143000"/>
          </a:xfrm>
        </p:spPr>
        <p:txBody>
          <a:bodyPr/>
          <a:lstStyle/>
          <a:p>
            <a:pPr algn="l" eaLnBrk="1" hangingPunct="1"/>
            <a:r>
              <a:rPr lang="en-US" altLang="en-US" sz="4000" dirty="0" smtClean="0"/>
              <a:t>CTR over Time Buckets (KDD Cup Ads Data)</a:t>
            </a:r>
          </a:p>
        </p:txBody>
      </p:sp>
      <p:pic>
        <p:nvPicPr>
          <p:cNvPr id="104452" name="Picture 4"/>
          <p:cNvPicPr>
            <a:picLocks noChangeAspect="1"/>
          </p:cNvPicPr>
          <p:nvPr/>
        </p:nvPicPr>
        <p:blipFill rotWithShape="1">
          <a:blip r:embed="rId3">
            <a:extLst>
              <a:ext uri="{28A0092B-C50C-407E-A947-70E740481C1C}">
                <a14:useLocalDpi xmlns:a14="http://schemas.microsoft.com/office/drawing/2010/main" val="0"/>
              </a:ext>
            </a:extLst>
          </a:blip>
          <a:srcRect l="2897"/>
          <a:stretch/>
        </p:blipFill>
        <p:spPr bwMode="auto">
          <a:xfrm>
            <a:off x="1676400" y="2286000"/>
            <a:ext cx="5562600" cy="386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algn="l" eaLnBrk="1" hangingPunct="1"/>
            <a:r>
              <a:rPr lang="en-US" altLang="en-US" sz="4000" dirty="0" smtClean="0"/>
              <a:t>Efficiency</a:t>
            </a:r>
          </a:p>
        </p:txBody>
      </p:sp>
      <p:sp>
        <p:nvSpPr>
          <p:cNvPr id="106499" name="Content Placeholder 2"/>
          <p:cNvSpPr>
            <a:spLocks noGrp="1"/>
          </p:cNvSpPr>
          <p:nvPr>
            <p:ph idx="1"/>
          </p:nvPr>
        </p:nvSpPr>
        <p:spPr>
          <a:xfrm>
            <a:off x="457200" y="1143000"/>
            <a:ext cx="8229600" cy="762000"/>
          </a:xfrm>
        </p:spPr>
        <p:txBody>
          <a:bodyPr/>
          <a:lstStyle/>
          <a:p>
            <a:pPr eaLnBrk="1" hangingPunct="1">
              <a:buFont typeface="Wingdings" panose="05000000000000000000" pitchFamily="2" charset="2"/>
              <a:buChar char="§"/>
            </a:pPr>
            <a:r>
              <a:rPr lang="en-US" altLang="en-US" dirty="0" smtClean="0"/>
              <a:t>Time cost on different bootstrap sample sizes</a:t>
            </a:r>
          </a:p>
        </p:txBody>
      </p:sp>
      <p:pic>
        <p:nvPicPr>
          <p:cNvPr id="10650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964" y="2295099"/>
            <a:ext cx="5650036" cy="354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457200" y="381000"/>
            <a:ext cx="6781800" cy="1143000"/>
          </a:xfrm>
        </p:spPr>
        <p:txBody>
          <a:bodyPr/>
          <a:lstStyle/>
          <a:p>
            <a:pPr algn="l" eaLnBrk="1" hangingPunct="1"/>
            <a:r>
              <a:rPr lang="en-US" altLang="en-US" sz="4000" dirty="0" smtClean="0"/>
              <a:t>Summary of Experiment</a:t>
            </a:r>
          </a:p>
        </p:txBody>
      </p:sp>
      <p:sp>
        <p:nvSpPr>
          <p:cNvPr id="108547" name="Content Placeholder 2"/>
          <p:cNvSpPr>
            <a:spLocks noGrp="1"/>
          </p:cNvSpPr>
          <p:nvPr>
            <p:ph idx="1"/>
          </p:nvPr>
        </p:nvSpPr>
        <p:spPr/>
        <p:txBody>
          <a:bodyPr/>
          <a:lstStyle/>
          <a:p>
            <a:pPr eaLnBrk="1" hangingPunct="1">
              <a:buFont typeface="Wingdings" panose="05000000000000000000" pitchFamily="2" charset="2"/>
              <a:buChar char="§"/>
            </a:pPr>
            <a:r>
              <a:rPr lang="en-US" altLang="en-US" sz="2400" dirty="0" smtClean="0"/>
              <a:t>Summary</a:t>
            </a:r>
          </a:p>
          <a:p>
            <a:pPr lvl="1" eaLnBrk="1" hangingPunct="1">
              <a:buFont typeface="Wingdings" panose="05000000000000000000" pitchFamily="2" charset="2"/>
              <a:buChar char="§"/>
            </a:pPr>
            <a:r>
              <a:rPr lang="en-US" altLang="en-US" sz="2400" dirty="0" smtClean="0"/>
              <a:t>For solving the contextual bandit problem, the algorithms of </a:t>
            </a:r>
            <a:r>
              <a:rPr lang="az-Cyrl-AZ" altLang="en-US" sz="2400" dirty="0" smtClean="0"/>
              <a:t>є</a:t>
            </a:r>
            <a:r>
              <a:rPr lang="en-US" altLang="en-US" sz="2400" dirty="0" smtClean="0"/>
              <a:t>-greedy and LinUCB can achieve the optimal performance, but the input parameters that control the exploration need to be tuned carefully.</a:t>
            </a:r>
          </a:p>
          <a:p>
            <a:pPr lvl="1" eaLnBrk="1" hangingPunct="1">
              <a:buFont typeface="Wingdings" panose="05000000000000000000" pitchFamily="2" charset="2"/>
              <a:buChar char="§"/>
            </a:pPr>
            <a:r>
              <a:rPr lang="en-US" altLang="en-US" sz="2400" dirty="0" smtClean="0"/>
              <a:t>The probability matching strategies highly depend on the selection of the prior.</a:t>
            </a:r>
          </a:p>
          <a:p>
            <a:pPr lvl="1" eaLnBrk="1" hangingPunct="1">
              <a:buFont typeface="Wingdings" panose="05000000000000000000" pitchFamily="2" charset="2"/>
              <a:buChar char="§"/>
            </a:pPr>
            <a:r>
              <a:rPr lang="en-US" altLang="en-US" sz="2400" dirty="0" smtClean="0"/>
              <a:t>Our proposed algorithm is a safe choice of building predictive models for contextual bandit problems under the scenario of cold-start.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457200" y="228600"/>
            <a:ext cx="6781800" cy="1143000"/>
          </a:xfrm>
        </p:spPr>
        <p:txBody>
          <a:bodyPr/>
          <a:lstStyle/>
          <a:p>
            <a:pPr algn="l" eaLnBrk="1" hangingPunct="1"/>
            <a:r>
              <a:rPr lang="en-US" altLang="en-US" sz="4000" dirty="0" smtClean="0"/>
              <a:t>Conclusion</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Wingdings" panose="05000000000000000000" pitchFamily="2" charset="2"/>
              <a:buChar char="§"/>
              <a:defRPr/>
            </a:pPr>
            <a:r>
              <a:rPr lang="en-US" sz="2400" dirty="0" smtClean="0">
                <a:ea typeface="+mn-ea"/>
                <a:cs typeface="+mn-cs"/>
              </a:rPr>
              <a:t>Propose a non-Bayesian Thompson Sampling method to solve the personalized recommendation problem.</a:t>
            </a:r>
          </a:p>
          <a:p>
            <a:pPr eaLnBrk="1" fontAlgn="auto" hangingPunct="1">
              <a:spcAft>
                <a:spcPts val="0"/>
              </a:spcAft>
              <a:buFont typeface="Wingdings" panose="05000000000000000000" pitchFamily="2" charset="2"/>
              <a:buChar char="§"/>
              <a:defRPr/>
            </a:pPr>
            <a:r>
              <a:rPr lang="en-US" sz="2400" dirty="0" smtClean="0">
                <a:ea typeface="+mn-ea"/>
                <a:cs typeface="+mn-cs"/>
              </a:rPr>
              <a:t>Give both theoretical and empirical analysis to show that the performance of Thompson sampling depends on the choice of the prior.</a:t>
            </a:r>
          </a:p>
          <a:p>
            <a:pPr eaLnBrk="1" fontAlgn="auto" hangingPunct="1">
              <a:spcAft>
                <a:spcPts val="0"/>
              </a:spcAft>
              <a:buFont typeface="Wingdings" panose="05000000000000000000" pitchFamily="2" charset="2"/>
              <a:buChar char="§"/>
              <a:defRPr/>
            </a:pPr>
            <a:r>
              <a:rPr lang="en-US" sz="2400" dirty="0" smtClean="0">
                <a:ea typeface="+mn-ea"/>
                <a:cs typeface="+mn-cs"/>
              </a:rPr>
              <a:t>Conduct extensive experiments on real data sets to demonstrate the efficacy of the proposed method</a:t>
            </a:r>
            <a:r>
              <a:rPr lang="en-US" sz="2400" dirty="0">
                <a:ea typeface="+mn-ea"/>
                <a:cs typeface="+mn-cs"/>
              </a:rPr>
              <a:t> </a:t>
            </a:r>
            <a:r>
              <a:rPr lang="en-US" sz="2400" dirty="0" smtClean="0">
                <a:ea typeface="+mn-ea"/>
                <a:cs typeface="+mn-cs"/>
              </a:rPr>
              <a:t>and other contextual bandit algorithms.</a:t>
            </a:r>
            <a:endParaRPr lang="en-US" sz="2400" dirty="0">
              <a:ea typeface="+mn-ea"/>
              <a:cs typeface="+mn-c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457200" y="304800"/>
            <a:ext cx="6781800" cy="1143000"/>
          </a:xfrm>
        </p:spPr>
        <p:txBody>
          <a:bodyPr/>
          <a:lstStyle/>
          <a:p>
            <a:pPr algn="l" eaLnBrk="1" hangingPunct="1"/>
            <a:r>
              <a:rPr lang="en-US" altLang="en-US" sz="4000" dirty="0" smtClean="0"/>
              <a:t>Future Work</a:t>
            </a:r>
          </a:p>
        </p:txBody>
      </p:sp>
      <p:sp>
        <p:nvSpPr>
          <p:cNvPr id="4" name="矩形 5"/>
          <p:cNvSpPr/>
          <p:nvPr/>
        </p:nvSpPr>
        <p:spPr>
          <a:xfrm>
            <a:off x="468573" y="1600200"/>
            <a:ext cx="7132638" cy="3416320"/>
          </a:xfrm>
          <a:prstGeom prst="rect">
            <a:avLst/>
          </a:prstGeom>
        </p:spPr>
        <p:txBody>
          <a:bodyPr wrap="square">
            <a:spAutoFit/>
          </a:bodyPr>
          <a:lstStyle/>
          <a:p>
            <a:pPr marL="342900" lvl="1" indent="-342900">
              <a:buFont typeface="Wingdings" pitchFamily="2" charset="2"/>
              <a:buChar char="§"/>
            </a:pPr>
            <a:r>
              <a:rPr lang="en-US" sz="2400" dirty="0"/>
              <a:t>MAB with similarity </a:t>
            </a:r>
            <a:r>
              <a:rPr lang="en-US" sz="2400" dirty="0" smtClean="0"/>
              <a:t>information</a:t>
            </a:r>
          </a:p>
          <a:p>
            <a:pPr marL="342900" lvl="1" indent="-342900">
              <a:buFont typeface="Wingdings" pitchFamily="2" charset="2"/>
              <a:buChar char="§"/>
            </a:pPr>
            <a:r>
              <a:rPr lang="en-US" sz="2400" dirty="0" smtClean="0"/>
              <a:t>MAB </a:t>
            </a:r>
            <a:r>
              <a:rPr lang="en-US" sz="2400" dirty="0"/>
              <a:t>in a changing environment</a:t>
            </a:r>
          </a:p>
          <a:p>
            <a:pPr marL="342900" lvl="1" indent="-342900">
              <a:buFont typeface="Wingdings" pitchFamily="2" charset="2"/>
              <a:buChar char="§"/>
            </a:pPr>
            <a:r>
              <a:rPr lang="en-US" sz="2400" dirty="0">
                <a:solidFill>
                  <a:srgbClr val="0070C0"/>
                </a:solidFill>
              </a:rPr>
              <a:t>Explore-exploit tradeoff in mechanism design</a:t>
            </a:r>
          </a:p>
          <a:p>
            <a:pPr marL="342900" lvl="1" indent="-342900">
              <a:buFont typeface="Wingdings" pitchFamily="2" charset="2"/>
              <a:buChar char="§"/>
            </a:pPr>
            <a:r>
              <a:rPr lang="en-US" sz="2400" dirty="0">
                <a:solidFill>
                  <a:srgbClr val="0070C0"/>
                </a:solidFill>
              </a:rPr>
              <a:t>Explore-exploit learning with limited resources</a:t>
            </a:r>
          </a:p>
          <a:p>
            <a:pPr marL="342900" lvl="1" indent="-342900">
              <a:buFont typeface="Wingdings" pitchFamily="2" charset="2"/>
              <a:buChar char="§"/>
            </a:pPr>
            <a:r>
              <a:rPr lang="en-US" sz="2400" dirty="0"/>
              <a:t>Risk vs. reward tradeoff in MAB</a:t>
            </a:r>
          </a:p>
          <a:p>
            <a:pPr marL="342900" lvl="1" indent="-342900">
              <a:buFont typeface="Wingdings" pitchFamily="2" charset="2"/>
              <a:buChar char="§"/>
            </a:pPr>
            <a:endParaRPr lang="en-US" sz="2400" dirty="0" smtClean="0"/>
          </a:p>
          <a:p>
            <a:pPr marL="800100" lvl="2" indent="-342900">
              <a:buFont typeface="Wingdings" pitchFamily="2" charset="2"/>
              <a:buChar char="§"/>
            </a:pPr>
            <a:endParaRPr lang="en-US" sz="2400" dirty="0" smtClean="0"/>
          </a:p>
          <a:p>
            <a:pPr marL="800100" lvl="2" indent="-342900">
              <a:buFont typeface="Wingdings" pitchFamily="2" charset="2"/>
              <a:buChar char="§"/>
            </a:pPr>
            <a:endParaRPr lang="en-US" sz="2400" dirty="0" smtClean="0"/>
          </a:p>
          <a:p>
            <a:pPr marL="342900" indent="-342900">
              <a:buFont typeface="Wingdings" pitchFamily="2" charset="2"/>
              <a:buChar char="§"/>
            </a:pPr>
            <a:endParaRPr lang="en-US" sz="2400" dirty="0"/>
          </a:p>
        </p:txBody>
      </p:sp>
      <p:sp>
        <p:nvSpPr>
          <p:cNvPr id="8" name="矩形 6"/>
          <p:cNvSpPr/>
          <p:nvPr/>
        </p:nvSpPr>
        <p:spPr>
          <a:xfrm>
            <a:off x="481273" y="6321623"/>
            <a:ext cx="6224327" cy="261610"/>
          </a:xfrm>
          <a:prstGeom prst="rect">
            <a:avLst/>
          </a:prstGeom>
        </p:spPr>
        <p:txBody>
          <a:bodyPr wrap="square">
            <a:spAutoFit/>
          </a:bodyPr>
          <a:lstStyle/>
          <a:p>
            <a:r>
              <a:rPr lang="en-US" sz="1100" dirty="0"/>
              <a:t>[1] </a:t>
            </a:r>
            <a:r>
              <a:rPr lang="en-US" sz="1100" dirty="0">
                <a:hlinkClick r:id="rId3"/>
              </a:rPr>
              <a:t>http://research.microsoft.com/en-us/projects/bandits/</a:t>
            </a:r>
            <a:endParaRPr lang="en-US" sz="1100" dirty="0"/>
          </a:p>
        </p:txBody>
      </p:sp>
    </p:spTree>
    <p:extLst>
      <p:ext uri="{BB962C8B-B14F-4D97-AF65-F5344CB8AC3E}">
        <p14:creationId xmlns:p14="http://schemas.microsoft.com/office/powerpoint/2010/main" val="346072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196850"/>
            <a:ext cx="7010400" cy="1143000"/>
          </a:xfrm>
        </p:spPr>
        <p:txBody>
          <a:bodyPr/>
          <a:lstStyle/>
          <a:p>
            <a:pPr algn="l"/>
            <a:r>
              <a:rPr lang="en-US" altLang="en-US" sz="4000" smtClean="0"/>
              <a:t>Example: News Personalization </a:t>
            </a:r>
          </a:p>
        </p:txBody>
      </p:sp>
      <p:sp>
        <p:nvSpPr>
          <p:cNvPr id="29699" name="Content Placeholder 1"/>
          <p:cNvSpPr>
            <a:spLocks noGrp="1"/>
          </p:cNvSpPr>
          <p:nvPr>
            <p:ph idx="1"/>
          </p:nvPr>
        </p:nvSpPr>
        <p:spPr>
          <a:xfrm>
            <a:off x="457200" y="1676400"/>
            <a:ext cx="8229600" cy="4525963"/>
          </a:xfrm>
        </p:spPr>
        <p:txBody>
          <a:bodyPr/>
          <a:lstStyle/>
          <a:p>
            <a:pPr>
              <a:buFont typeface="Wingdings" panose="05000000000000000000" pitchFamily="2" charset="2"/>
              <a:buChar char="§"/>
            </a:pPr>
            <a:r>
              <a:rPr lang="en-US" altLang="en-US" sz="2400" dirty="0" smtClean="0"/>
              <a:t>Goal: maximum CTR.</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p:txBody>
      </p:sp>
      <p:sp>
        <p:nvSpPr>
          <p:cNvPr id="29700" name="TextBox 2"/>
          <p:cNvSpPr txBox="1">
            <a:spLocks noChangeArrowheads="1"/>
          </p:cNvSpPr>
          <p:nvPr/>
        </p:nvSpPr>
        <p:spPr bwMode="auto">
          <a:xfrm>
            <a:off x="4008438" y="6248400"/>
            <a:ext cx="563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1200" b="1"/>
              <a:t>MABs</a:t>
            </a:r>
          </a:p>
        </p:txBody>
      </p:sp>
      <p:sp>
        <p:nvSpPr>
          <p:cNvPr id="29" name="云形 1"/>
          <p:cNvSpPr/>
          <p:nvPr/>
        </p:nvSpPr>
        <p:spPr>
          <a:xfrm>
            <a:off x="5932488" y="3448050"/>
            <a:ext cx="2336800" cy="1130300"/>
          </a:xfrm>
          <a:prstGeom prst="cloud">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a:t>n</a:t>
            </a:r>
            <a:r>
              <a:rPr lang="en-US" dirty="0" smtClean="0"/>
              <a:t>ews articles</a:t>
            </a:r>
            <a:endParaRPr lang="en-US" dirty="0"/>
          </a:p>
        </p:txBody>
      </p:sp>
      <p:pic>
        <p:nvPicPr>
          <p:cNvPr id="29702" name="Picture 29" descr="C:\Users\Administrator\Desktop\multi-bandit algorithm\MA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4838700"/>
            <a:ext cx="17018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圆角矩形 3"/>
          <p:cNvSpPr/>
          <p:nvPr/>
        </p:nvSpPr>
        <p:spPr>
          <a:xfrm>
            <a:off x="3617913" y="2832100"/>
            <a:ext cx="1239837" cy="447675"/>
          </a:xfrm>
          <a:prstGeom prst="roundRec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article 1</a:t>
            </a:r>
          </a:p>
        </p:txBody>
      </p:sp>
      <p:sp>
        <p:nvSpPr>
          <p:cNvPr id="32" name="圆角矩形标注 5"/>
          <p:cNvSpPr/>
          <p:nvPr/>
        </p:nvSpPr>
        <p:spPr>
          <a:xfrm>
            <a:off x="3725863" y="4140200"/>
            <a:ext cx="1125537" cy="558800"/>
          </a:xfrm>
          <a:prstGeom prst="wedgeRoundRectCallout">
            <a:avLst/>
          </a:prstGeom>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Like it?</a:t>
            </a:r>
            <a:endParaRPr lang="en-US" dirty="0"/>
          </a:p>
        </p:txBody>
      </p:sp>
      <p:cxnSp>
        <p:nvCxnSpPr>
          <p:cNvPr id="33" name="直接箭头连接符 12"/>
          <p:cNvCxnSpPr/>
          <p:nvPr/>
        </p:nvCxnSpPr>
        <p:spPr>
          <a:xfrm flipH="1" flipV="1">
            <a:off x="5022850" y="3055938"/>
            <a:ext cx="1295400" cy="3921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直接箭头连接符 14"/>
          <p:cNvCxnSpPr/>
          <p:nvPr/>
        </p:nvCxnSpPr>
        <p:spPr>
          <a:xfrm flipH="1">
            <a:off x="2393950" y="3055938"/>
            <a:ext cx="1044575" cy="563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29707"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06838"/>
            <a:ext cx="582613"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8"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763" y="4394200"/>
            <a:ext cx="5730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9"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763" y="3419475"/>
            <a:ext cx="6111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椭圆形标注 2"/>
          <p:cNvSpPr/>
          <p:nvPr/>
        </p:nvSpPr>
        <p:spPr>
          <a:xfrm>
            <a:off x="1511300" y="2686050"/>
            <a:ext cx="1689100" cy="565150"/>
          </a:xfrm>
          <a:prstGeom prst="wedgeEllipseCallout">
            <a:avLst/>
          </a:prstGeom>
        </p:spPr>
        <p:style>
          <a:lnRef idx="2">
            <a:schemeClr val="accent6"/>
          </a:lnRef>
          <a:fillRef idx="1">
            <a:schemeClr val="lt1"/>
          </a:fillRef>
          <a:effectRef idx="0">
            <a:schemeClr val="accent6"/>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defRPr/>
            </a:pPr>
            <a:r>
              <a:rPr lang="en-US" dirty="0" smtClean="0"/>
              <a:t>Not really!</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457200" y="152400"/>
            <a:ext cx="6781800" cy="1143000"/>
          </a:xfrm>
        </p:spPr>
        <p:txBody>
          <a:bodyPr/>
          <a:lstStyle/>
          <a:p>
            <a:pPr algn="l" eaLnBrk="1" hangingPunct="1"/>
            <a:r>
              <a:rPr lang="en-US" altLang="en-US" sz="4000" dirty="0" smtClean="0"/>
              <a:t>Question and Answer</a:t>
            </a:r>
          </a:p>
        </p:txBody>
      </p:sp>
      <p:sp>
        <p:nvSpPr>
          <p:cNvPr id="111619" name="Content Placeholder 2"/>
          <p:cNvSpPr>
            <a:spLocks noGrp="1"/>
          </p:cNvSpPr>
          <p:nvPr>
            <p:ph idx="1"/>
          </p:nvPr>
        </p:nvSpPr>
        <p:spPr/>
        <p:txBody>
          <a:bodyPr anchor="ctr"/>
          <a:lstStyle/>
          <a:p>
            <a:pPr marL="0" indent="0" algn="ctr" eaLnBrk="1" hangingPunct="1">
              <a:buFont typeface="Arial" panose="020B0604020202020204" pitchFamily="34" charset="0"/>
              <a:buNone/>
            </a:pPr>
            <a:r>
              <a:rPr lang="en-US" altLang="en-US" sz="4400" dirty="0" smtClean="0"/>
              <a:t>Thanks!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10925</TotalTime>
  <Words>6627</Words>
  <Application>Microsoft Office PowerPoint</Application>
  <PresentationFormat>On-screen Show (4:3)</PresentationFormat>
  <Paragraphs>888</Paragraphs>
  <Slides>90</Slides>
  <Notes>81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0" baseType="lpstr">
      <vt:lpstr>MS PGothic</vt:lpstr>
      <vt:lpstr>MS PGothic</vt:lpstr>
      <vt:lpstr>Arial</vt:lpstr>
      <vt:lpstr>Calibri</vt:lpstr>
      <vt:lpstr>Cambria Math</vt:lpstr>
      <vt:lpstr>Corbel</vt:lpstr>
      <vt:lpstr>Times</vt:lpstr>
      <vt:lpstr>Wingdings</vt:lpstr>
      <vt:lpstr>1_Office Theme</vt:lpstr>
      <vt:lpstr>Equation</vt:lpstr>
      <vt:lpstr>An Introduction to  Contextual Bandits Algorithm</vt:lpstr>
      <vt:lpstr>Outline</vt:lpstr>
      <vt:lpstr>What is Personalized Recommendation? </vt:lpstr>
      <vt:lpstr>What is Cold Start Problem?</vt:lpstr>
      <vt:lpstr>Approach: Multi-armed Bandit Algorithm</vt:lpstr>
      <vt:lpstr>Example: News Personalization </vt:lpstr>
      <vt:lpstr>Example: News Personalization </vt:lpstr>
      <vt:lpstr>Example: News Personalization </vt:lpstr>
      <vt:lpstr>Example: News Personalization </vt:lpstr>
      <vt:lpstr>Example: News Personalization </vt:lpstr>
      <vt:lpstr>Example: News Personalization </vt:lpstr>
      <vt:lpstr>Example: News Personalization </vt:lpstr>
      <vt:lpstr>Multi-armed Bandit Definition</vt:lpstr>
      <vt:lpstr>Application: Clinical Trial</vt:lpstr>
      <vt:lpstr>Web advertising</vt:lpstr>
      <vt:lpstr>Playing Golf with multi-balls</vt:lpstr>
      <vt:lpstr>Multi-Agent System</vt:lpstr>
      <vt:lpstr>Some Jargon Terms[1]</vt:lpstr>
      <vt:lpstr>K-Armed Bandit</vt:lpstr>
      <vt:lpstr>Model of K-Armed Bandit</vt:lpstr>
      <vt:lpstr>Performance Metric: Regret</vt:lpstr>
      <vt:lpstr>Allocation Strategies</vt:lpstr>
      <vt:lpstr>Exploitation vs Exploration</vt:lpstr>
      <vt:lpstr>Algorithm to Exploration &amp; Exploitation</vt:lpstr>
      <vt:lpstr>𝜀-Greedy Algorithm </vt:lpstr>
      <vt:lpstr>PowerPoint Presentation</vt:lpstr>
      <vt:lpstr>Issues with 𝜀-Greedy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How Ensemble?</vt:lpstr>
      <vt:lpstr>Ensemble Method</vt:lpstr>
      <vt:lpstr>Current Practice: Online Evaluation (or A/B testing)</vt:lpstr>
      <vt:lpstr>Current Practice: Online Evaluation (or A/B testing)</vt:lpstr>
      <vt:lpstr>Our Idea 1 (HyperTS)</vt:lpstr>
      <vt:lpstr>An Example of HyperTS</vt:lpstr>
      <vt:lpstr>An Example of HyperTS</vt:lpstr>
      <vt:lpstr>An Example of HyperTS</vt:lpstr>
      <vt:lpstr>An Example of HyperTS</vt:lpstr>
      <vt:lpstr>Two-Layer Decision</vt:lpstr>
      <vt:lpstr>Our Idea 2 (HyperTSFB)</vt:lpstr>
      <vt:lpstr>Our Idea 2 (HyperTSFB)</vt:lpstr>
      <vt:lpstr>Our Idea 2 (HyperTSFB)</vt:lpstr>
      <vt:lpstr>Experimental Setup</vt:lpstr>
      <vt:lpstr>Comparative Methods</vt:lpstr>
      <vt:lpstr>Results for Yahoo! News Data</vt:lpstr>
      <vt:lpstr>Results for Yahoo! News Data (Cont.)</vt:lpstr>
      <vt:lpstr>Conclusions</vt:lpstr>
      <vt:lpstr>PowerPoint Presentation</vt:lpstr>
      <vt:lpstr> How to Balance Tradeoff</vt:lpstr>
      <vt:lpstr>Chicken-and-Egg Problem for Existing Bandit Algorithms</vt:lpstr>
      <vt:lpstr>Our Work</vt:lpstr>
      <vt:lpstr>Solution</vt:lpstr>
      <vt:lpstr>Bootstrap Bandit Algorithm</vt:lpstr>
      <vt:lpstr>Online Bootstrap Bandits</vt:lpstr>
      <vt:lpstr>Experiment Data</vt:lpstr>
      <vt:lpstr>Offline Evaluation Metric and Methods</vt:lpstr>
      <vt:lpstr>Experimental Methods</vt:lpstr>
      <vt:lpstr>Experiment(Yahoo! News Data)</vt:lpstr>
      <vt:lpstr>Experiment(AD KDD Cup’12)</vt:lpstr>
      <vt:lpstr>CTR over Time Bucket (Yahoo! News Data) </vt:lpstr>
      <vt:lpstr>CTR over Time Buckets (KDD Cup Ads Data)</vt:lpstr>
      <vt:lpstr>Efficiency</vt:lpstr>
      <vt:lpstr>Summary of Experiment</vt:lpstr>
      <vt:lpstr>Conclusion</vt:lpstr>
      <vt:lpstr>Future Work</vt:lpstr>
      <vt:lpstr>Question and Answer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Data Mining Techniques to Address Critical Process Optimization Needs in Advanced Manufacturing</dc:title>
  <dc:creator>grand</dc:creator>
  <cp:lastModifiedBy>qing wang</cp:lastModifiedBy>
  <cp:revision>554</cp:revision>
  <dcterms:created xsi:type="dcterms:W3CDTF">2006-08-16T00:00:00Z</dcterms:created>
  <dcterms:modified xsi:type="dcterms:W3CDTF">2018-04-06T16:27:45Z</dcterms:modified>
</cp:coreProperties>
</file>